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7" r:id="rId2"/>
    <p:sldId id="414" r:id="rId3"/>
    <p:sldId id="415" r:id="rId4"/>
    <p:sldId id="416" r:id="rId5"/>
    <p:sldId id="286" r:id="rId6"/>
    <p:sldId id="263" r:id="rId7"/>
    <p:sldId id="289" r:id="rId8"/>
    <p:sldId id="265" r:id="rId9"/>
    <p:sldId id="266" r:id="rId10"/>
    <p:sldId id="267" r:id="rId11"/>
    <p:sldId id="287" r:id="rId12"/>
    <p:sldId id="259" r:id="rId13"/>
    <p:sldId id="284" r:id="rId14"/>
    <p:sldId id="288" r:id="rId15"/>
    <p:sldId id="417" r:id="rId16"/>
    <p:sldId id="293" r:id="rId17"/>
    <p:sldId id="294" r:id="rId18"/>
    <p:sldId id="290" r:id="rId19"/>
    <p:sldId id="418" r:id="rId20"/>
    <p:sldId id="419" r:id="rId21"/>
    <p:sldId id="300" r:id="rId22"/>
    <p:sldId id="302" r:id="rId23"/>
    <p:sldId id="303" r:id="rId24"/>
    <p:sldId id="304" r:id="rId25"/>
    <p:sldId id="305" r:id="rId26"/>
    <p:sldId id="306" r:id="rId27"/>
    <p:sldId id="307" r:id="rId28"/>
    <p:sldId id="310" r:id="rId29"/>
    <p:sldId id="312" r:id="rId30"/>
    <p:sldId id="313" r:id="rId31"/>
    <p:sldId id="314" r:id="rId32"/>
    <p:sldId id="315" r:id="rId33"/>
    <p:sldId id="316" r:id="rId34"/>
    <p:sldId id="317" r:id="rId35"/>
    <p:sldId id="318" r:id="rId36"/>
    <p:sldId id="325" r:id="rId37"/>
    <p:sldId id="326" r:id="rId38"/>
    <p:sldId id="319" r:id="rId39"/>
    <p:sldId id="320" r:id="rId40"/>
    <p:sldId id="323" r:id="rId41"/>
    <p:sldId id="413" r:id="rId42"/>
    <p:sldId id="324" r:id="rId43"/>
    <p:sldId id="328" r:id="rId44"/>
    <p:sldId id="329" r:id="rId45"/>
    <p:sldId id="330" r:id="rId46"/>
    <p:sldId id="331" r:id="rId47"/>
    <p:sldId id="332" r:id="rId48"/>
    <p:sldId id="333" r:id="rId49"/>
    <p:sldId id="334" r:id="rId50"/>
    <p:sldId id="335" r:id="rId51"/>
    <p:sldId id="344" r:id="rId52"/>
    <p:sldId id="345" r:id="rId53"/>
    <p:sldId id="346" r:id="rId54"/>
    <p:sldId id="343" r:id="rId55"/>
    <p:sldId id="357" r:id="rId56"/>
    <p:sldId id="358" r:id="rId57"/>
    <p:sldId id="359" r:id="rId58"/>
    <p:sldId id="360" r:id="rId59"/>
    <p:sldId id="361" r:id="rId60"/>
    <p:sldId id="362" r:id="rId61"/>
    <p:sldId id="299" r:id="rId62"/>
    <p:sldId id="298" r:id="rId63"/>
    <p:sldId id="347" r:id="rId64"/>
    <p:sldId id="348" r:id="rId65"/>
    <p:sldId id="349" r:id="rId66"/>
    <p:sldId id="350" r:id="rId67"/>
    <p:sldId id="351" r:id="rId68"/>
    <p:sldId id="352" r:id="rId69"/>
    <p:sldId id="353" r:id="rId70"/>
    <p:sldId id="363" r:id="rId71"/>
    <p:sldId id="378" r:id="rId72"/>
    <p:sldId id="364" r:id="rId73"/>
    <p:sldId id="365" r:id="rId74"/>
    <p:sldId id="366" r:id="rId75"/>
    <p:sldId id="379" r:id="rId76"/>
    <p:sldId id="380" r:id="rId77"/>
    <p:sldId id="367" r:id="rId78"/>
    <p:sldId id="368" r:id="rId79"/>
    <p:sldId id="383" r:id="rId80"/>
    <p:sldId id="384" r:id="rId81"/>
    <p:sldId id="385" r:id="rId82"/>
    <p:sldId id="386" r:id="rId83"/>
    <p:sldId id="387" r:id="rId84"/>
    <p:sldId id="388" r:id="rId85"/>
    <p:sldId id="395" r:id="rId86"/>
    <p:sldId id="389" r:id="rId87"/>
    <p:sldId id="390" r:id="rId88"/>
    <p:sldId id="391" r:id="rId89"/>
    <p:sldId id="392" r:id="rId90"/>
    <p:sldId id="393" r:id="rId91"/>
    <p:sldId id="394" r:id="rId92"/>
    <p:sldId id="397" r:id="rId93"/>
    <p:sldId id="396" r:id="rId94"/>
    <p:sldId id="409" r:id="rId95"/>
    <p:sldId id="398" r:id="rId96"/>
    <p:sldId id="399" r:id="rId97"/>
    <p:sldId id="410" r:id="rId98"/>
    <p:sldId id="400" r:id="rId99"/>
    <p:sldId id="401" r:id="rId100"/>
    <p:sldId id="402" r:id="rId101"/>
    <p:sldId id="403" r:id="rId102"/>
    <p:sldId id="406" r:id="rId103"/>
    <p:sldId id="407" r:id="rId104"/>
    <p:sldId id="405" r:id="rId105"/>
    <p:sldId id="41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55BDC-B7E8-41BB-82A2-2029ADB3619F}" type="datetimeFigureOut">
              <a:rPr lang="en-IN" smtClean="0"/>
              <a:pPr/>
              <a:t>05-09-2022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9DDCC-EDFD-4F3B-8A72-32F14C1D67E5}" type="slidenum">
              <a:rPr lang="en-IN" smtClean="0"/>
              <a:pPr/>
              <a:t>‹#›</a:t>
            </a:fld>
            <a:endParaRPr lang="en-IN"/>
          </a:p>
        </p:txBody>
      </p:sp>
    </p:spTree>
    <p:extLst>
      <p:ext uri="{BB962C8B-B14F-4D97-AF65-F5344CB8AC3E}">
        <p14:creationId xmlns:p14="http://schemas.microsoft.com/office/powerpoint/2010/main" val="3654721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63F061-D961-4825-B0AF-95AF9062A8C9}" type="slidenum">
              <a:rPr lang="en-US" smtClean="0"/>
              <a:pPr/>
              <a:t>1</a:t>
            </a:fld>
            <a:endParaRPr lang="en-US"/>
          </a:p>
        </p:txBody>
      </p:sp>
      <p:sp>
        <p:nvSpPr>
          <p:cNvPr id="5" name="Header Placeholder 4"/>
          <p:cNvSpPr>
            <a:spLocks noGrp="1"/>
          </p:cNvSpPr>
          <p:nvPr>
            <p:ph type="hdr" sz="quarter" idx="11"/>
          </p:nvPr>
        </p:nvSpPr>
        <p:spPr/>
        <p:txBody>
          <a:bodyPr/>
          <a:lstStyle/>
          <a:p>
            <a:r>
              <a:rPr lang="en-US"/>
              <a:t>course code and title</a:t>
            </a:r>
          </a:p>
        </p:txBody>
      </p:sp>
      <p:sp>
        <p:nvSpPr>
          <p:cNvPr id="6" name="Footer Placeholder 5"/>
          <p:cNvSpPr>
            <a:spLocks noGrp="1"/>
          </p:cNvSpPr>
          <p:nvPr>
            <p:ph type="ftr" sz="quarter" idx="12"/>
          </p:nvPr>
        </p:nvSpPr>
        <p:spPr/>
        <p:txBody>
          <a:bodyPr/>
          <a:lstStyle/>
          <a:p>
            <a:endParaRPr lang="en-US"/>
          </a:p>
        </p:txBody>
      </p:sp>
      <p:sp>
        <p:nvSpPr>
          <p:cNvPr id="7" name="Date Placeholder 6"/>
          <p:cNvSpPr>
            <a:spLocks noGrp="1"/>
          </p:cNvSpPr>
          <p:nvPr>
            <p:ph type="dt" idx="13"/>
          </p:nvPr>
        </p:nvSpPr>
        <p:spPr/>
        <p:txBody>
          <a:bodyPr/>
          <a:lstStyle/>
          <a:p>
            <a:fld id="{D7F13813-88CD-4D87-90A9-3603A8C0C5D8}" type="datetime3">
              <a:rPr lang="en-US" smtClean="0"/>
              <a:pPr/>
              <a:t>5 September 2022</a:t>
            </a:fld>
            <a:endParaRPr lang="en-US"/>
          </a:p>
        </p:txBody>
      </p:sp>
    </p:spTree>
    <p:extLst>
      <p:ext uri="{BB962C8B-B14F-4D97-AF65-F5344CB8AC3E}">
        <p14:creationId xmlns:p14="http://schemas.microsoft.com/office/powerpoint/2010/main" val="318520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A4EFF-97C0-4EB6-946E-BC827035BCA0}" type="slidenum">
              <a:rPr lang="en-US" smtClean="0"/>
              <a:pPr/>
              <a:t>12</a:t>
            </a:fld>
            <a:endParaRPr lang="en-US"/>
          </a:p>
        </p:txBody>
      </p:sp>
    </p:spTree>
    <p:extLst>
      <p:ext uri="{BB962C8B-B14F-4D97-AF65-F5344CB8AC3E}">
        <p14:creationId xmlns:p14="http://schemas.microsoft.com/office/powerpoint/2010/main" val="1847731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A4EFF-97C0-4EB6-946E-BC827035BCA0}" type="slidenum">
              <a:rPr lang="en-US" smtClean="0"/>
              <a:pPr/>
              <a:t>18</a:t>
            </a:fld>
            <a:endParaRPr lang="en-US"/>
          </a:p>
        </p:txBody>
      </p:sp>
    </p:spTree>
    <p:extLst>
      <p:ext uri="{BB962C8B-B14F-4D97-AF65-F5344CB8AC3E}">
        <p14:creationId xmlns:p14="http://schemas.microsoft.com/office/powerpoint/2010/main" val="4117616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F425726-5531-4F52-8A26-BDED0D95ADFA}" type="datetimeFigureOut">
              <a:rPr lang="en-IN" smtClean="0"/>
              <a:pPr/>
              <a:t>05-09-2022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82FC92-4ECB-40E6-BF59-651B48932669}" type="slidenum">
              <a:rPr lang="en-IN" smtClean="0"/>
              <a:pPr/>
              <a:t>‹#›</a:t>
            </a:fld>
            <a:endParaRPr lang="en-IN"/>
          </a:p>
        </p:txBody>
      </p:sp>
    </p:spTree>
    <p:extLst>
      <p:ext uri="{BB962C8B-B14F-4D97-AF65-F5344CB8AC3E}">
        <p14:creationId xmlns:p14="http://schemas.microsoft.com/office/powerpoint/2010/main" val="284815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F425726-5531-4F52-8A26-BDED0D95ADFA}" type="datetimeFigureOut">
              <a:rPr lang="en-IN" smtClean="0"/>
              <a:pPr/>
              <a:t>05-09-2022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82FC92-4ECB-40E6-BF59-651B48932669}" type="slidenum">
              <a:rPr lang="en-IN" smtClean="0"/>
              <a:pPr/>
              <a:t>‹#›</a:t>
            </a:fld>
            <a:endParaRPr lang="en-IN"/>
          </a:p>
        </p:txBody>
      </p:sp>
    </p:spTree>
    <p:extLst>
      <p:ext uri="{BB962C8B-B14F-4D97-AF65-F5344CB8AC3E}">
        <p14:creationId xmlns:p14="http://schemas.microsoft.com/office/powerpoint/2010/main" val="112254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F425726-5531-4F52-8A26-BDED0D95ADFA}" type="datetimeFigureOut">
              <a:rPr lang="en-IN" smtClean="0"/>
              <a:pPr/>
              <a:t>05-09-2022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82FC92-4ECB-40E6-BF59-651B48932669}" type="slidenum">
              <a:rPr lang="en-IN" smtClean="0"/>
              <a:pPr/>
              <a:t>‹#›</a:t>
            </a:fld>
            <a:endParaRPr lang="en-IN"/>
          </a:p>
        </p:txBody>
      </p:sp>
    </p:spTree>
    <p:extLst>
      <p:ext uri="{BB962C8B-B14F-4D97-AF65-F5344CB8AC3E}">
        <p14:creationId xmlns:p14="http://schemas.microsoft.com/office/powerpoint/2010/main" val="3760286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F425726-5531-4F52-8A26-BDED0D95ADFA}" type="datetimeFigureOut">
              <a:rPr lang="en-IN" smtClean="0"/>
              <a:pPr/>
              <a:t>05-09-2022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82FC92-4ECB-40E6-BF59-651B48932669}" type="slidenum">
              <a:rPr lang="en-IN" smtClean="0"/>
              <a:pPr/>
              <a:t>‹#›</a:t>
            </a:fld>
            <a:endParaRPr lang="en-IN"/>
          </a:p>
        </p:txBody>
      </p:sp>
    </p:spTree>
    <p:extLst>
      <p:ext uri="{BB962C8B-B14F-4D97-AF65-F5344CB8AC3E}">
        <p14:creationId xmlns:p14="http://schemas.microsoft.com/office/powerpoint/2010/main" val="1587509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425726-5531-4F52-8A26-BDED0D95ADFA}" type="datetimeFigureOut">
              <a:rPr lang="en-IN" smtClean="0"/>
              <a:pPr/>
              <a:t>05-09-2022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82FC92-4ECB-40E6-BF59-651B48932669}" type="slidenum">
              <a:rPr lang="en-IN" smtClean="0"/>
              <a:pPr/>
              <a:t>‹#›</a:t>
            </a:fld>
            <a:endParaRPr lang="en-IN"/>
          </a:p>
        </p:txBody>
      </p:sp>
    </p:spTree>
    <p:extLst>
      <p:ext uri="{BB962C8B-B14F-4D97-AF65-F5344CB8AC3E}">
        <p14:creationId xmlns:p14="http://schemas.microsoft.com/office/powerpoint/2010/main" val="3175522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F425726-5531-4F52-8A26-BDED0D95ADFA}" type="datetimeFigureOut">
              <a:rPr lang="en-IN" smtClean="0"/>
              <a:pPr/>
              <a:t>05-09-2022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82FC92-4ECB-40E6-BF59-651B48932669}" type="slidenum">
              <a:rPr lang="en-IN" smtClean="0"/>
              <a:pPr/>
              <a:t>‹#›</a:t>
            </a:fld>
            <a:endParaRPr lang="en-IN"/>
          </a:p>
        </p:txBody>
      </p:sp>
    </p:spTree>
    <p:extLst>
      <p:ext uri="{BB962C8B-B14F-4D97-AF65-F5344CB8AC3E}">
        <p14:creationId xmlns:p14="http://schemas.microsoft.com/office/powerpoint/2010/main" val="359047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F425726-5531-4F52-8A26-BDED0D95ADFA}" type="datetimeFigureOut">
              <a:rPr lang="en-IN" smtClean="0"/>
              <a:pPr/>
              <a:t>05-09-2022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82FC92-4ECB-40E6-BF59-651B48932669}" type="slidenum">
              <a:rPr lang="en-IN" smtClean="0"/>
              <a:pPr/>
              <a:t>‹#›</a:t>
            </a:fld>
            <a:endParaRPr lang="en-IN"/>
          </a:p>
        </p:txBody>
      </p:sp>
    </p:spTree>
    <p:extLst>
      <p:ext uri="{BB962C8B-B14F-4D97-AF65-F5344CB8AC3E}">
        <p14:creationId xmlns:p14="http://schemas.microsoft.com/office/powerpoint/2010/main" val="3310272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F425726-5531-4F52-8A26-BDED0D95ADFA}" type="datetimeFigureOut">
              <a:rPr lang="en-IN" smtClean="0"/>
              <a:pPr/>
              <a:t>05-09-2022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82FC92-4ECB-40E6-BF59-651B48932669}" type="slidenum">
              <a:rPr lang="en-IN" smtClean="0"/>
              <a:pPr/>
              <a:t>‹#›</a:t>
            </a:fld>
            <a:endParaRPr lang="en-IN"/>
          </a:p>
        </p:txBody>
      </p:sp>
    </p:spTree>
    <p:extLst>
      <p:ext uri="{BB962C8B-B14F-4D97-AF65-F5344CB8AC3E}">
        <p14:creationId xmlns:p14="http://schemas.microsoft.com/office/powerpoint/2010/main" val="1660276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425726-5531-4F52-8A26-BDED0D95ADFA}" type="datetimeFigureOut">
              <a:rPr lang="en-IN" smtClean="0"/>
              <a:pPr/>
              <a:t>05-09-2022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C82FC92-4ECB-40E6-BF59-651B48932669}" type="slidenum">
              <a:rPr lang="en-IN" smtClean="0"/>
              <a:pPr/>
              <a:t>‹#›</a:t>
            </a:fld>
            <a:endParaRPr lang="en-IN"/>
          </a:p>
        </p:txBody>
      </p:sp>
    </p:spTree>
    <p:extLst>
      <p:ext uri="{BB962C8B-B14F-4D97-AF65-F5344CB8AC3E}">
        <p14:creationId xmlns:p14="http://schemas.microsoft.com/office/powerpoint/2010/main" val="332311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425726-5531-4F52-8A26-BDED0D95ADFA}" type="datetimeFigureOut">
              <a:rPr lang="en-IN" smtClean="0"/>
              <a:pPr/>
              <a:t>05-09-2022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82FC92-4ECB-40E6-BF59-651B48932669}" type="slidenum">
              <a:rPr lang="en-IN" smtClean="0"/>
              <a:pPr/>
              <a:t>‹#›</a:t>
            </a:fld>
            <a:endParaRPr lang="en-IN"/>
          </a:p>
        </p:txBody>
      </p:sp>
    </p:spTree>
    <p:extLst>
      <p:ext uri="{BB962C8B-B14F-4D97-AF65-F5344CB8AC3E}">
        <p14:creationId xmlns:p14="http://schemas.microsoft.com/office/powerpoint/2010/main" val="3651215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425726-5531-4F52-8A26-BDED0D95ADFA}" type="datetimeFigureOut">
              <a:rPr lang="en-IN" smtClean="0"/>
              <a:pPr/>
              <a:t>05-09-2022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82FC92-4ECB-40E6-BF59-651B48932669}" type="slidenum">
              <a:rPr lang="en-IN" smtClean="0"/>
              <a:pPr/>
              <a:t>‹#›</a:t>
            </a:fld>
            <a:endParaRPr lang="en-IN"/>
          </a:p>
        </p:txBody>
      </p:sp>
    </p:spTree>
    <p:extLst>
      <p:ext uri="{BB962C8B-B14F-4D97-AF65-F5344CB8AC3E}">
        <p14:creationId xmlns:p14="http://schemas.microsoft.com/office/powerpoint/2010/main" val="3236365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5726-5531-4F52-8A26-BDED0D95ADFA}" type="datetimeFigureOut">
              <a:rPr lang="en-IN" smtClean="0"/>
              <a:pPr/>
              <a:t>05-09-2022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82FC92-4ECB-40E6-BF59-651B48932669}" type="slidenum">
              <a:rPr lang="en-IN" smtClean="0"/>
              <a:pPr/>
              <a:t>‹#›</a:t>
            </a:fld>
            <a:endParaRPr lang="en-IN"/>
          </a:p>
        </p:txBody>
      </p:sp>
    </p:spTree>
    <p:extLst>
      <p:ext uri="{BB962C8B-B14F-4D97-AF65-F5344CB8AC3E}">
        <p14:creationId xmlns:p14="http://schemas.microsoft.com/office/powerpoint/2010/main" val="1584176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97767" y="1413119"/>
            <a:ext cx="7684433" cy="2134697"/>
          </a:xfrm>
        </p:spPr>
        <p:txBody>
          <a:bodyPr>
            <a:noAutofit/>
          </a:bodyPr>
          <a:lstStyle/>
          <a:p>
            <a:pPr algn="just"/>
            <a:r>
              <a:rPr lang="en-US" sz="2400" b="1" dirty="0"/>
              <a:t>Topic for the class:</a:t>
            </a:r>
            <a:r>
              <a:rPr lang="en-US" sz="2400" dirty="0"/>
              <a:t> Preamble of the Course, Overview of the Course, Course Objectives, Course Outcomes, Communication model &amp; tasks of communication model</a:t>
            </a:r>
            <a:br>
              <a:rPr lang="en-US" sz="2400" dirty="0"/>
            </a:br>
            <a:br>
              <a:rPr lang="en-US" sz="2400" dirty="0"/>
            </a:br>
            <a:r>
              <a:rPr lang="en-US" sz="2400" dirty="0"/>
              <a:t>Date &amp; Time :05/09/2022 &amp; 09:00AM to 09:50AM</a:t>
            </a:r>
          </a:p>
        </p:txBody>
      </p:sp>
      <p:sp>
        <p:nvSpPr>
          <p:cNvPr id="3" name="Subtitle 2"/>
          <p:cNvSpPr>
            <a:spLocks noGrp="1"/>
          </p:cNvSpPr>
          <p:nvPr>
            <p:ph type="subTitle" idx="1"/>
          </p:nvPr>
        </p:nvSpPr>
        <p:spPr>
          <a:xfrm>
            <a:off x="3860800" y="3929062"/>
            <a:ext cx="4140200" cy="2357438"/>
          </a:xfrm>
        </p:spPr>
        <p:txBody>
          <a:bodyPr>
            <a:normAutofit/>
          </a:bodyPr>
          <a:lstStyle/>
          <a:p>
            <a:r>
              <a:rPr lang="en-US" sz="2300" b="1" dirty="0" err="1">
                <a:solidFill>
                  <a:srgbClr val="FF0000"/>
                </a:solidFill>
              </a:rPr>
              <a:t>T.V.Suri</a:t>
            </a:r>
            <a:r>
              <a:rPr lang="en-US" sz="2300" b="1" dirty="0">
                <a:solidFill>
                  <a:srgbClr val="FF0000"/>
                </a:solidFill>
              </a:rPr>
              <a:t> Apparao</a:t>
            </a:r>
          </a:p>
          <a:p>
            <a:r>
              <a:rPr lang="en-US" sz="1700" dirty="0"/>
              <a:t>Assistant Professor</a:t>
            </a:r>
          </a:p>
          <a:p>
            <a:r>
              <a:rPr lang="en-US" sz="1400" dirty="0"/>
              <a:t>Department of EECE</a:t>
            </a:r>
          </a:p>
          <a:p>
            <a:r>
              <a:rPr lang="en-US" sz="1400" dirty="0"/>
              <a:t>GITAM Institute of Technology (GIT)</a:t>
            </a:r>
          </a:p>
          <a:p>
            <a:r>
              <a:rPr lang="en-US" sz="1400" dirty="0"/>
              <a:t>Visakhapatnam – 530045</a:t>
            </a:r>
          </a:p>
          <a:p>
            <a:r>
              <a:rPr lang="en-US" sz="1700" dirty="0"/>
              <a:t>Email: </a:t>
            </a:r>
            <a:r>
              <a:rPr lang="en-US" sz="1700" b="1" dirty="0">
                <a:solidFill>
                  <a:srgbClr val="0070C0"/>
                </a:solidFill>
              </a:rPr>
              <a:t>vtanakal@gitam.edu</a:t>
            </a:r>
            <a:r>
              <a:rPr lang="en-US" sz="1700" b="1" dirty="0">
                <a:solidFill>
                  <a:schemeClr val="accent1"/>
                </a:solidFill>
              </a:rPr>
              <a:t> </a:t>
            </a:r>
            <a:r>
              <a:rPr lang="en-US" sz="1700" dirty="0">
                <a:solidFill>
                  <a:schemeClr val="accent1"/>
                </a:solidFill>
              </a:rPr>
              <a:t> </a:t>
            </a:r>
          </a:p>
        </p:txBody>
      </p:sp>
      <p:sp>
        <p:nvSpPr>
          <p:cNvPr id="5" name="Slide Number Placeholder 4"/>
          <p:cNvSpPr>
            <a:spLocks noGrp="1"/>
          </p:cNvSpPr>
          <p:nvPr>
            <p:ph type="sldNum" sz="quarter" idx="12"/>
          </p:nvPr>
        </p:nvSpPr>
        <p:spPr/>
        <p:txBody>
          <a:bodyPr/>
          <a:lstStyle/>
          <a:p>
            <a:fld id="{98F4A237-58DC-4CB8-A92A-C7FDFBDB682E}" type="slidenum">
              <a:rPr lang="en-US" smtClean="0"/>
              <a:pPr/>
              <a:t>1</a:t>
            </a:fld>
            <a:endParaRPr lang="en-US" dirty="0"/>
          </a:p>
        </p:txBody>
      </p:sp>
      <p:pic>
        <p:nvPicPr>
          <p:cNvPr id="8" name="Picture 2"/>
          <p:cNvPicPr>
            <a:picLocks noChangeAspect="1" noChangeArrowheads="1"/>
          </p:cNvPicPr>
          <p:nvPr/>
        </p:nvPicPr>
        <p:blipFill>
          <a:blip r:embed="rId3" cstate="print"/>
          <a:srcRect/>
          <a:stretch>
            <a:fillRect/>
          </a:stretch>
        </p:blipFill>
        <p:spPr bwMode="auto">
          <a:xfrm>
            <a:off x="4192941" y="117474"/>
            <a:ext cx="3257550" cy="914400"/>
          </a:xfrm>
          <a:prstGeom prst="rect">
            <a:avLst/>
          </a:prstGeom>
          <a:noFill/>
          <a:ln w="9525">
            <a:noFill/>
            <a:miter lim="800000"/>
            <a:headEnd/>
            <a:tailEnd/>
          </a:ln>
        </p:spPr>
      </p:pic>
      <p:sp>
        <p:nvSpPr>
          <p:cNvPr id="6" name="Footer Placeholder 7"/>
          <p:cNvSpPr>
            <a:spLocks noGrp="1"/>
          </p:cNvSpPr>
          <p:nvPr>
            <p:ph type="ftr" sz="quarter" idx="11"/>
          </p:nvPr>
        </p:nvSpPr>
        <p:spPr>
          <a:xfrm>
            <a:off x="4165600" y="6279211"/>
            <a:ext cx="6942667" cy="346193"/>
          </a:xfrm>
        </p:spPr>
        <p:txBody>
          <a:bodyPr/>
          <a:lstStyle/>
          <a:p>
            <a:r>
              <a:rPr lang="en-IN" dirty="0"/>
              <a:t>Department of EECE, GIT                            Course Code and Course Title: 19ECS201 &amp; Data Communications</a:t>
            </a:r>
            <a:endParaRPr lang="en-US" dirty="0"/>
          </a:p>
        </p:txBody>
      </p:sp>
      <p:sp>
        <p:nvSpPr>
          <p:cNvPr id="7"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190893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225" y="234498"/>
            <a:ext cx="7867261" cy="754548"/>
          </a:xfrm>
        </p:spPr>
        <p:txBody>
          <a:bodyPr/>
          <a:lstStyle/>
          <a:p>
            <a:pPr algn="ctr"/>
            <a:r>
              <a:rPr lang="en-IN" b="1" dirty="0">
                <a:solidFill>
                  <a:srgbClr val="C00000"/>
                </a:solidFill>
              </a:rPr>
              <a:t>key elements of the model</a:t>
            </a:r>
          </a:p>
        </p:txBody>
      </p:sp>
      <p:sp>
        <p:nvSpPr>
          <p:cNvPr id="3" name="Content Placeholder 2"/>
          <p:cNvSpPr>
            <a:spLocks noGrp="1"/>
          </p:cNvSpPr>
          <p:nvPr>
            <p:ph idx="1"/>
          </p:nvPr>
        </p:nvSpPr>
        <p:spPr>
          <a:xfrm>
            <a:off x="502298" y="1209804"/>
            <a:ext cx="10515600" cy="5349616"/>
          </a:xfrm>
        </p:spPr>
        <p:txBody>
          <a:bodyPr>
            <a:normAutofit fontScale="70000" lnSpcReduction="20000"/>
          </a:bodyPr>
          <a:lstStyle/>
          <a:p>
            <a:pPr algn="just"/>
            <a:r>
              <a:rPr lang="en-IN" b="1" dirty="0"/>
              <a:t>Source</a:t>
            </a:r>
            <a:r>
              <a:rPr lang="en-IN" dirty="0"/>
              <a:t>. This device generates the data to be transmitted; examples are telephones and personal computers.</a:t>
            </a:r>
          </a:p>
          <a:p>
            <a:pPr marL="0" indent="0" algn="just">
              <a:buNone/>
            </a:pPr>
            <a:endParaRPr lang="en-IN" dirty="0"/>
          </a:p>
          <a:p>
            <a:pPr lvl="0" algn="just"/>
            <a:r>
              <a:rPr lang="en-IN" b="1" dirty="0"/>
              <a:t>Transmitter</a:t>
            </a:r>
            <a:r>
              <a:rPr lang="en-IN" dirty="0"/>
              <a:t>: Usually, the data generated by a source system are not transmitted directly in the form in which they were generated. Rather, a transmitter transforms and encodes the information in such a way as to produce electro-magnetic signals that can be transmitted across some sort of transmission system. For example, a modem takes a digital bit stream from an attached device such as a personal computer and transforms that bit stream into an analog signal that can be handled by the telephone network.</a:t>
            </a:r>
          </a:p>
          <a:p>
            <a:pPr marL="0" lvl="0" indent="0" algn="just">
              <a:buNone/>
            </a:pPr>
            <a:endParaRPr lang="en-IN" dirty="0"/>
          </a:p>
          <a:p>
            <a:pPr algn="just"/>
            <a:r>
              <a:rPr lang="en-IN" b="1" dirty="0"/>
              <a:t>Transmission system</a:t>
            </a:r>
            <a:r>
              <a:rPr lang="en-IN" dirty="0"/>
              <a:t>: This can be a single transmission line or a complex network connecting source and destination.</a:t>
            </a:r>
          </a:p>
          <a:p>
            <a:pPr marL="0" indent="0" algn="just">
              <a:buNone/>
            </a:pPr>
            <a:endParaRPr lang="en-IN" dirty="0"/>
          </a:p>
          <a:p>
            <a:pPr algn="just"/>
            <a:r>
              <a:rPr lang="en-IN" b="1" dirty="0"/>
              <a:t>Receiver</a:t>
            </a:r>
            <a:r>
              <a:rPr lang="en-IN" dirty="0"/>
              <a:t>: The receiver accepts the signal from the transmission system and</a:t>
            </a:r>
            <a:r>
              <a:rPr lang="en-IN" b="1" dirty="0"/>
              <a:t> </a:t>
            </a:r>
            <a:r>
              <a:rPr lang="en-IN" dirty="0"/>
              <a:t>converts it into a form that can be handled by the destination device. For example, a modem will accept an analog signal coming from a network or transmission line and convert it into a digital bit stream.</a:t>
            </a:r>
          </a:p>
          <a:p>
            <a:pPr marL="0" indent="0" algn="just">
              <a:buNone/>
            </a:pPr>
            <a:endParaRPr lang="en-IN" dirty="0"/>
          </a:p>
          <a:p>
            <a:pPr algn="just"/>
            <a:r>
              <a:rPr lang="en-IN" b="1" dirty="0"/>
              <a:t>Destination</a:t>
            </a:r>
            <a:r>
              <a:rPr lang="en-IN" dirty="0"/>
              <a:t>: Takes the incoming data from the receiver.</a:t>
            </a:r>
          </a:p>
          <a:p>
            <a:pPr algn="just"/>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5"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6"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21583158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5835" y="1240221"/>
            <a:ext cx="9403004" cy="4708383"/>
          </a:xfrm>
        </p:spPr>
        <p:txBody>
          <a:bodyPr>
            <a:normAutofit fontScale="62500" lnSpcReduction="20000"/>
          </a:bodyPr>
          <a:lstStyle/>
          <a:p>
            <a:pPr algn="just" fontAlgn="base">
              <a:buNone/>
            </a:pPr>
            <a:r>
              <a:rPr lang="en-US" b="1" dirty="0">
                <a:solidFill>
                  <a:srgbClr val="C00000"/>
                </a:solidFill>
              </a:rPr>
              <a:t>Transport layer: </a:t>
            </a:r>
            <a:r>
              <a:rPr lang="en-US" b="1" dirty="0"/>
              <a:t>Host-to-Host Layer </a:t>
            </a:r>
          </a:p>
          <a:p>
            <a:pPr algn="just" fontAlgn="base"/>
            <a:r>
              <a:rPr lang="en-US" dirty="0"/>
              <a:t>This layer is analogous to the transport layer of the OSI model. It is responsible for end-to-end communication and error-free delivery of data. It shields the upper-layer applications from the complexities of data. The two main protocols present in this layer are :</a:t>
            </a:r>
          </a:p>
          <a:p>
            <a:pPr algn="just" fontAlgn="base"/>
            <a:r>
              <a:rPr lang="en-US" b="1" dirty="0"/>
              <a:t>Transmission Control Protocol (TCP) –</a:t>
            </a:r>
            <a:r>
              <a:rPr lang="en-US" dirty="0"/>
              <a:t> It is known to provide reliable and error-free communication between end systems. It performs sequencing and segmentation of data. It also has acknowledgment feature and controls the flow of the data through flow control mechanism. It is a very effective protocol but has a lot of overhead due to such features. Increased overhead leads to increased cost.</a:t>
            </a:r>
          </a:p>
          <a:p>
            <a:pPr algn="just" fontAlgn="base"/>
            <a:r>
              <a:rPr lang="en-US" b="1" dirty="0"/>
              <a:t>User Datagram Protocol (UDP) –</a:t>
            </a:r>
            <a:r>
              <a:rPr lang="en-US" dirty="0"/>
              <a:t> On the other hand does not provide any such features. It is the go-to protocol if your application does not require reliable transport as it is very cost-effective. Unlike TCP, which is connection-oriented protocol, UDP is connectionless.</a:t>
            </a:r>
          </a:p>
          <a:p>
            <a:r>
              <a:rPr lang="en-IN" b="1" dirty="0"/>
              <a:t>Stream Control Transmission Protocol (SCTP)</a:t>
            </a:r>
          </a:p>
          <a:p>
            <a:pPr marL="0" indent="0">
              <a:buNone/>
            </a:pPr>
            <a:r>
              <a:rPr lang="en-IN" dirty="0"/>
              <a:t>	1. This protocol combines the best features of TCP and UDP protocols.</a:t>
            </a:r>
          </a:p>
          <a:p>
            <a:pPr marL="0" indent="0">
              <a:buNone/>
            </a:pPr>
            <a:r>
              <a:rPr lang="en-IN" dirty="0"/>
              <a:t>	2. It was discovered later to support newer applications such as voice data transmission 	over the internet.</a:t>
            </a:r>
            <a:br>
              <a:rPr lang="en-IN" dirty="0"/>
            </a:b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pPr algn="ctr"/>
            <a:r>
              <a:rPr lang="en-IN" b="1" dirty="0">
                <a:solidFill>
                  <a:srgbClr val="C00000"/>
                </a:solidFill>
                <a:latin typeface="+mn-lt"/>
              </a:rPr>
              <a:t>TCP/IP model</a:t>
            </a:r>
          </a:p>
        </p:txBody>
      </p:sp>
    </p:spTree>
    <p:extLst>
      <p:ext uri="{BB962C8B-B14F-4D97-AF65-F5344CB8AC3E}">
        <p14:creationId xmlns:p14="http://schemas.microsoft.com/office/powerpoint/2010/main" val="42206125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5835" y="1240221"/>
            <a:ext cx="9403004" cy="4841007"/>
          </a:xfrm>
        </p:spPr>
        <p:txBody>
          <a:bodyPr>
            <a:normAutofit fontScale="62500" lnSpcReduction="20000"/>
          </a:bodyPr>
          <a:lstStyle/>
          <a:p>
            <a:pPr algn="just" fontAlgn="base">
              <a:buNone/>
            </a:pPr>
            <a:r>
              <a:rPr lang="en-US" b="1" dirty="0">
                <a:solidFill>
                  <a:srgbClr val="C00000"/>
                </a:solidFill>
              </a:rPr>
              <a:t>Application Layer </a:t>
            </a:r>
          </a:p>
          <a:p>
            <a:pPr algn="just" fontAlgn="base"/>
            <a:r>
              <a:rPr lang="en-US" dirty="0"/>
              <a:t>This layer performs the functions of top three layers of the OSI model: Application, Presentation and Session Layer. It is responsible for node-to-node communication and controls user-interface specifications.</a:t>
            </a:r>
          </a:p>
          <a:p>
            <a:pPr algn="just"/>
            <a:r>
              <a:rPr lang="en-IN" b="1" dirty="0"/>
              <a:t>HTTP:</a:t>
            </a:r>
            <a:r>
              <a:rPr lang="en-IN" dirty="0"/>
              <a:t> HTTP stands for </a:t>
            </a:r>
            <a:r>
              <a:rPr lang="en-IN" b="1" dirty="0"/>
              <a:t>Hypertext transfer protocol</a:t>
            </a:r>
            <a:r>
              <a:rPr lang="en-IN" dirty="0"/>
              <a:t>, it allows the user to interact with world wide web through the browser application. HTTP can be used to transfer various types of data such as plain text, audio, video etc.</a:t>
            </a:r>
          </a:p>
          <a:p>
            <a:pPr algn="just"/>
            <a:r>
              <a:rPr lang="en-IN" b="1" dirty="0"/>
              <a:t>FTP:</a:t>
            </a:r>
            <a:r>
              <a:rPr lang="en-IN" dirty="0"/>
              <a:t> FTP stands for </a:t>
            </a:r>
            <a:r>
              <a:rPr lang="en-IN" b="1" dirty="0"/>
              <a:t>File Transfer Protocol</a:t>
            </a:r>
            <a:r>
              <a:rPr lang="en-IN" dirty="0"/>
              <a:t>. This protocol is used for transmitting files from one system to another system.</a:t>
            </a:r>
          </a:p>
          <a:p>
            <a:pPr algn="just"/>
            <a:r>
              <a:rPr lang="en-IN" b="1" dirty="0"/>
              <a:t>TELNET:</a:t>
            </a:r>
            <a:r>
              <a:rPr lang="en-IN" dirty="0"/>
              <a:t> TELNET is a client-server protocol. It is a reliable connection oriented protocol. This protocol is used on internet or on LAN to provide a bidirectional (both ways) text based communication through a virtual terminal connection.</a:t>
            </a:r>
          </a:p>
          <a:p>
            <a:pPr algn="just"/>
            <a:r>
              <a:rPr lang="en-IN" b="1" dirty="0"/>
              <a:t>DNS:</a:t>
            </a:r>
            <a:r>
              <a:rPr lang="en-IN" dirty="0"/>
              <a:t> DNS stands for Domain Name System. Each computer on a network has different IP address, a computer is known by its IP address. DNS provides a mapping to a name to the IP Address so a name can be used to identify a system on network rather than IP address itself.</a:t>
            </a:r>
          </a:p>
          <a:p>
            <a:pPr algn="just"/>
            <a:r>
              <a:rPr lang="en-IN" b="1" dirty="0"/>
              <a:t>SNMP:</a:t>
            </a:r>
            <a:r>
              <a:rPr lang="en-IN" dirty="0"/>
              <a:t> SNMP stands for Simple Network Management Protocol. It managers the devices connected to the internet using TCP/IP protocol.</a:t>
            </a:r>
          </a:p>
          <a:p>
            <a:pPr algn="just"/>
            <a:r>
              <a:rPr lang="en-IN" b="1" dirty="0"/>
              <a:t>SMTP:</a:t>
            </a:r>
            <a:r>
              <a:rPr lang="en-IN" dirty="0"/>
              <a:t> SMTP stands for Simple mail transfer protocol. It is used for email services, using this protocol a email containing data can be sent to another email address.</a:t>
            </a:r>
            <a:br>
              <a:rPr lang="en-IN" dirty="0"/>
            </a:b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pPr algn="ctr"/>
            <a:r>
              <a:rPr lang="en-IN" b="1" dirty="0">
                <a:solidFill>
                  <a:srgbClr val="C00000"/>
                </a:solidFill>
                <a:latin typeface="+mn-lt"/>
              </a:rPr>
              <a:t>TCP/IP model</a:t>
            </a:r>
          </a:p>
        </p:txBody>
      </p:sp>
    </p:spTree>
    <p:extLst>
      <p:ext uri="{BB962C8B-B14F-4D97-AF65-F5344CB8AC3E}">
        <p14:creationId xmlns:p14="http://schemas.microsoft.com/office/powerpoint/2010/main" val="42206125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5835" y="1240221"/>
            <a:ext cx="9403004" cy="4841007"/>
          </a:xfrm>
        </p:spPr>
        <p:txBody>
          <a:bodyPr>
            <a:normAutofit/>
          </a:bodyPr>
          <a:lstStyle/>
          <a:p>
            <a:pPr algn="just" fontAlgn="base"/>
            <a:r>
              <a:rPr lang="en-US" dirty="0"/>
              <a:t>TCP/IP protocol suite was actually developed prior to the OSI model </a:t>
            </a:r>
            <a:r>
              <a:rPr lang="en-US" dirty="0">
                <a:sym typeface="Wingdings" panose="05000000000000000000" pitchFamily="2" charset="2"/>
              </a:rPr>
              <a:t> layers don’t exactly match.</a:t>
            </a:r>
          </a:p>
          <a:p>
            <a:pPr algn="just" fontAlgn="base"/>
            <a:r>
              <a:rPr lang="en-US" dirty="0">
                <a:sym typeface="Wingdings" panose="05000000000000000000" pitchFamily="2" charset="2"/>
              </a:rPr>
              <a:t>The functionalities of PL and DLL are combined into network access layer</a:t>
            </a:r>
          </a:p>
          <a:p>
            <a:pPr algn="just" fontAlgn="base"/>
            <a:r>
              <a:rPr lang="en-US" dirty="0">
                <a:sym typeface="Wingdings" panose="05000000000000000000" pitchFamily="2" charset="2"/>
              </a:rPr>
              <a:t>The functionalities of SL, PL, AL are merged into single layer called AL.</a:t>
            </a:r>
          </a:p>
          <a:p>
            <a:pPr algn="just" fontAlgn="base"/>
            <a:endParaRPr lang="en-US"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pPr algn="ctr"/>
            <a:r>
              <a:rPr lang="en-IN" b="1" dirty="0">
                <a:solidFill>
                  <a:srgbClr val="C00000"/>
                </a:solidFill>
                <a:latin typeface="+mn-lt"/>
              </a:rPr>
              <a:t>TCP/IP model</a:t>
            </a:r>
          </a:p>
        </p:txBody>
      </p:sp>
    </p:spTree>
    <p:extLst>
      <p:ext uri="{BB962C8B-B14F-4D97-AF65-F5344CB8AC3E}">
        <p14:creationId xmlns:p14="http://schemas.microsoft.com/office/powerpoint/2010/main" val="8388069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pPr algn="ctr"/>
            <a:r>
              <a:rPr lang="en-IN" b="1" dirty="0">
                <a:solidFill>
                  <a:srgbClr val="C00000"/>
                </a:solidFill>
                <a:latin typeface="+mn-lt"/>
              </a:rPr>
              <a:t>TCP/IP model</a:t>
            </a:r>
          </a:p>
        </p:txBody>
      </p:sp>
      <p:pic>
        <p:nvPicPr>
          <p:cNvPr id="4" name="Content Placeholder 3"/>
          <p:cNvPicPr>
            <a:picLocks noGrp="1" noChangeAspect="1"/>
          </p:cNvPicPr>
          <p:nvPr>
            <p:ph idx="1"/>
          </p:nvPr>
        </p:nvPicPr>
        <p:blipFill>
          <a:blip r:embed="rId3"/>
          <a:stretch>
            <a:fillRect/>
          </a:stretch>
        </p:blipFill>
        <p:spPr>
          <a:xfrm>
            <a:off x="2209800" y="1597267"/>
            <a:ext cx="6806668" cy="4351338"/>
          </a:xfrm>
          <a:prstGeom prst="rect">
            <a:avLst/>
          </a:prstGeom>
        </p:spPr>
      </p:pic>
    </p:spTree>
    <p:extLst>
      <p:ext uri="{BB962C8B-B14F-4D97-AF65-F5344CB8AC3E}">
        <p14:creationId xmlns:p14="http://schemas.microsoft.com/office/powerpoint/2010/main" val="35640970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0" y="195394"/>
            <a:ext cx="9545216" cy="886408"/>
          </a:xfrm>
        </p:spPr>
        <p:txBody>
          <a:bodyPr>
            <a:normAutofit fontScale="90000"/>
          </a:bodyPr>
          <a:lstStyle/>
          <a:p>
            <a:r>
              <a:rPr lang="en-IN" b="1" dirty="0">
                <a:solidFill>
                  <a:srgbClr val="C00000"/>
                </a:solidFill>
                <a:latin typeface="+mn-lt"/>
              </a:rPr>
              <a:t>Comparison between TCP/IP and OSI model</a:t>
            </a:r>
          </a:p>
        </p:txBody>
      </p:sp>
      <p:graphicFrame>
        <p:nvGraphicFramePr>
          <p:cNvPr id="11" name="Table 10"/>
          <p:cNvGraphicFramePr>
            <a:graphicFrameLocks noGrp="1"/>
          </p:cNvGraphicFramePr>
          <p:nvPr>
            <p:extLst>
              <p:ext uri="{D42A27DB-BD31-4B8C-83A1-F6EECF244321}">
                <p14:modId xmlns:p14="http://schemas.microsoft.com/office/powerpoint/2010/main" val="2111023121"/>
              </p:ext>
            </p:extLst>
          </p:nvPr>
        </p:nvGraphicFramePr>
        <p:xfrm>
          <a:off x="2293507" y="817621"/>
          <a:ext cx="6768662" cy="5505562"/>
        </p:xfrm>
        <a:graphic>
          <a:graphicData uri="http://schemas.openxmlformats.org/drawingml/2006/table">
            <a:tbl>
              <a:tblPr/>
              <a:tblGrid>
                <a:gridCol w="3332086">
                  <a:extLst>
                    <a:ext uri="{9D8B030D-6E8A-4147-A177-3AD203B41FA5}">
                      <a16:colId xmlns:a16="http://schemas.microsoft.com/office/drawing/2014/main" val="20000"/>
                    </a:ext>
                  </a:extLst>
                </a:gridCol>
                <a:gridCol w="3436576">
                  <a:extLst>
                    <a:ext uri="{9D8B030D-6E8A-4147-A177-3AD203B41FA5}">
                      <a16:colId xmlns:a16="http://schemas.microsoft.com/office/drawing/2014/main" val="20001"/>
                    </a:ext>
                  </a:extLst>
                </a:gridCol>
              </a:tblGrid>
              <a:tr h="180067">
                <a:tc>
                  <a:txBody>
                    <a:bodyPr/>
                    <a:lstStyle/>
                    <a:p>
                      <a:pPr algn="ctr" fontAlgn="b"/>
                      <a:r>
                        <a:rPr lang="en-US" sz="1600" b="1" i="0" u="none" strike="noStrike" dirty="0">
                          <a:solidFill>
                            <a:srgbClr val="000000"/>
                          </a:solidFill>
                          <a:latin typeface="Calibri"/>
                        </a:rPr>
                        <a:t>TCP/ IP</a:t>
                      </a:r>
                    </a:p>
                  </a:txBody>
                  <a:tcPr marL="9525" marR="9525" marT="9525" marB="0" anchor="b">
                    <a:lnL w="6350" cap="flat" cmpd="sng" algn="ctr">
                      <a:solidFill>
                        <a:srgbClr val="704AA8"/>
                      </a:solidFill>
                      <a:prstDash val="solid"/>
                      <a:round/>
                      <a:headEnd type="none" w="med" len="med"/>
                      <a:tailEnd type="none" w="med" len="med"/>
                    </a:lnL>
                    <a:lnR w="6350" cap="flat" cmpd="sng" algn="ctr">
                      <a:solidFill>
                        <a:srgbClr val="C06BAA"/>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069AA"/>
                      </a:solidFill>
                      <a:prstDash val="solid"/>
                      <a:round/>
                      <a:headEnd type="none" w="med" len="med"/>
                      <a:tailEnd type="none" w="med" len="med"/>
                    </a:lnB>
                    <a:solidFill>
                      <a:srgbClr val="FFFFFF"/>
                    </a:solidFill>
                  </a:tcPr>
                </a:tc>
                <a:tc>
                  <a:txBody>
                    <a:bodyPr/>
                    <a:lstStyle/>
                    <a:p>
                      <a:pPr algn="ctr" fontAlgn="b"/>
                      <a:r>
                        <a:rPr lang="en-US" sz="1600" b="1" i="0" u="none" strike="noStrike">
                          <a:solidFill>
                            <a:srgbClr val="000000"/>
                          </a:solidFill>
                          <a:latin typeface="Calibri"/>
                        </a:rPr>
                        <a:t>OSI</a:t>
                      </a:r>
                    </a:p>
                  </a:txBody>
                  <a:tcPr marL="9525" marR="9525" marT="9525" marB="0" anchor="b">
                    <a:lnL w="6350" cap="flat" cmpd="sng" algn="ctr">
                      <a:solidFill>
                        <a:srgbClr val="C06BAA"/>
                      </a:solidFill>
                      <a:prstDash val="solid"/>
                      <a:round/>
                      <a:headEnd type="none" w="med" len="med"/>
                      <a:tailEnd type="none" w="med" len="med"/>
                    </a:lnL>
                    <a:lnR w="6350" cap="flat" cmpd="sng" algn="ctr">
                      <a:solidFill>
                        <a:srgbClr val="3060AA"/>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30C3A8"/>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60135">
                <a:tc>
                  <a:txBody>
                    <a:bodyPr/>
                    <a:lstStyle/>
                    <a:p>
                      <a:pPr algn="l" fontAlgn="b"/>
                      <a:r>
                        <a:rPr lang="en-US" sz="1600" b="0" i="0" u="none" strike="noStrike" dirty="0">
                          <a:solidFill>
                            <a:srgbClr val="000000"/>
                          </a:solidFill>
                          <a:latin typeface="Calibri"/>
                        </a:rPr>
                        <a:t>TCP refers to Transmission Control Protocol.</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069AA"/>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latin typeface="Calibri"/>
                        </a:rPr>
                        <a:t>OSI refers to Open Systems Interconnection.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806FAA"/>
                      </a:solidFill>
                      <a:prstDash val="solid"/>
                      <a:round/>
                      <a:headEnd type="none" w="med" len="med"/>
                      <a:tailEnd type="none" w="med" len="med"/>
                    </a:lnR>
                    <a:lnT w="6350" cap="flat" cmpd="sng" algn="ctr">
                      <a:solidFill>
                        <a:srgbClr val="30C3A8"/>
                      </a:solidFill>
                      <a:prstDash val="solid"/>
                      <a:round/>
                      <a:headEnd type="none" w="med" len="med"/>
                      <a:tailEnd type="none" w="med" len="med"/>
                    </a:lnT>
                    <a:lnB w="6350" cap="flat" cmpd="sng" algn="ctr">
                      <a:solidFill>
                        <a:srgbClr val="B06FA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80067">
                <a:tc>
                  <a:txBody>
                    <a:bodyPr/>
                    <a:lstStyle/>
                    <a:p>
                      <a:pPr algn="l" fontAlgn="b"/>
                      <a:r>
                        <a:rPr lang="en-US" sz="1600" b="0" i="0" u="none" strike="noStrike">
                          <a:solidFill>
                            <a:srgbClr val="000000"/>
                          </a:solidFill>
                          <a:latin typeface="Calibri"/>
                        </a:rPr>
                        <a:t>TCP/IP has 5 layers.</a:t>
                      </a:r>
                    </a:p>
                  </a:txBody>
                  <a:tcPr marL="85725" marR="9525" marT="9525" marB="0" anchor="b">
                    <a:lnL w="6350" cap="flat" cmpd="sng" algn="ctr">
                      <a:solidFill>
                        <a:srgbClr val="2082AA"/>
                      </a:solidFill>
                      <a:prstDash val="solid"/>
                      <a:round/>
                      <a:headEnd type="none" w="med" len="med"/>
                      <a:tailEnd type="none" w="med" len="med"/>
                    </a:lnL>
                    <a:lnR w="6350" cap="flat" cmpd="sng" algn="ctr">
                      <a:solidFill>
                        <a:srgbClr val="E081AA"/>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82AA"/>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latin typeface="Calibri"/>
                        </a:rPr>
                        <a:t>OSI has 7 layers.</a:t>
                      </a:r>
                    </a:p>
                  </a:txBody>
                  <a:tcPr marL="85725" marR="9525" marT="9525" marB="0" anchor="b">
                    <a:lnL w="6350" cap="flat" cmpd="sng" algn="ctr">
                      <a:solidFill>
                        <a:srgbClr val="E081AA"/>
                      </a:solidFill>
                      <a:prstDash val="solid"/>
                      <a:round/>
                      <a:headEnd type="none" w="med" len="med"/>
                      <a:tailEnd type="none" w="med" len="med"/>
                    </a:lnL>
                    <a:lnR w="6350" cap="flat" cmpd="sng" algn="ctr">
                      <a:solidFill>
                        <a:srgbClr val="0083AA"/>
                      </a:solidFill>
                      <a:prstDash val="solid"/>
                      <a:round/>
                      <a:headEnd type="none" w="med" len="med"/>
                      <a:tailEnd type="none" w="med" len="med"/>
                    </a:lnR>
                    <a:lnT w="6350" cap="flat" cmpd="sng" algn="ctr">
                      <a:solidFill>
                        <a:srgbClr val="B06FAA"/>
                      </a:solidFill>
                      <a:prstDash val="solid"/>
                      <a:round/>
                      <a:headEnd type="none" w="med" len="med"/>
                      <a:tailEnd type="none" w="med" len="med"/>
                    </a:lnT>
                    <a:lnB w="6350" cap="flat" cmpd="sng" algn="ctr">
                      <a:solidFill>
                        <a:srgbClr val="2083A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80067">
                <a:tc>
                  <a:txBody>
                    <a:bodyPr/>
                    <a:lstStyle/>
                    <a:p>
                      <a:pPr algn="l" fontAlgn="b"/>
                      <a:r>
                        <a:rPr lang="en-US" sz="1600" b="0" i="0" u="none" strike="noStrike" dirty="0">
                          <a:solidFill>
                            <a:srgbClr val="000000"/>
                          </a:solidFill>
                          <a:latin typeface="Calibri"/>
                        </a:rPr>
                        <a:t>TCP/IP is more reliable</a:t>
                      </a:r>
                    </a:p>
                  </a:txBody>
                  <a:tcPr marL="85725" marR="9525" marT="9525" marB="0" anchor="b">
                    <a:lnL w="6350" cap="flat" cmpd="sng" algn="ctr">
                      <a:solidFill>
                        <a:srgbClr val="8084AA"/>
                      </a:solidFill>
                      <a:prstDash val="solid"/>
                      <a:round/>
                      <a:headEnd type="none" w="med" len="med"/>
                      <a:tailEnd type="none" w="med" len="med"/>
                    </a:lnL>
                    <a:lnR w="6350" cap="flat" cmpd="sng" algn="ctr">
                      <a:solidFill>
                        <a:srgbClr val="1084AA"/>
                      </a:solidFill>
                      <a:prstDash val="solid"/>
                      <a:round/>
                      <a:headEnd type="none" w="med" len="med"/>
                      <a:tailEnd type="none" w="med" len="med"/>
                    </a:lnR>
                    <a:lnT w="6350" cap="flat" cmpd="sng" algn="ctr">
                      <a:solidFill>
                        <a:srgbClr val="0082AA"/>
                      </a:solidFill>
                      <a:prstDash val="solid"/>
                      <a:round/>
                      <a:headEnd type="none" w="med" len="med"/>
                      <a:tailEnd type="none" w="med" len="med"/>
                    </a:lnT>
                    <a:lnB w="6350" cap="flat" cmpd="sng" algn="ctr">
                      <a:solidFill>
                        <a:srgbClr val="4084AA"/>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latin typeface="Calibri"/>
                        </a:rPr>
                        <a:t>OSI is less reliable</a:t>
                      </a:r>
                    </a:p>
                  </a:txBody>
                  <a:tcPr marL="85725" marR="9525" marT="9525" marB="0" anchor="b">
                    <a:lnL w="6350" cap="flat" cmpd="sng" algn="ctr">
                      <a:solidFill>
                        <a:srgbClr val="1084AA"/>
                      </a:solidFill>
                      <a:prstDash val="solid"/>
                      <a:round/>
                      <a:headEnd type="none" w="med" len="med"/>
                      <a:tailEnd type="none" w="med" len="med"/>
                    </a:lnL>
                    <a:lnR w="6350" cap="flat" cmpd="sng" algn="ctr">
                      <a:solidFill>
                        <a:srgbClr val="9086AA"/>
                      </a:solidFill>
                      <a:prstDash val="solid"/>
                      <a:round/>
                      <a:headEnd type="none" w="med" len="med"/>
                      <a:tailEnd type="none" w="med" len="med"/>
                    </a:lnR>
                    <a:lnT w="6350" cap="flat" cmpd="sng" algn="ctr">
                      <a:solidFill>
                        <a:srgbClr val="2083AA"/>
                      </a:solidFill>
                      <a:prstDash val="solid"/>
                      <a:round/>
                      <a:headEnd type="none" w="med" len="med"/>
                      <a:tailEnd type="none" w="med" len="med"/>
                    </a:lnT>
                    <a:lnB w="6350" cap="flat" cmpd="sng" algn="ctr">
                      <a:solidFill>
                        <a:srgbClr val="F087A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0135">
                <a:tc>
                  <a:txBody>
                    <a:bodyPr/>
                    <a:lstStyle/>
                    <a:p>
                      <a:pPr algn="l" fontAlgn="b"/>
                      <a:r>
                        <a:rPr lang="en-US" sz="1600" b="0" i="0" u="none" strike="noStrike">
                          <a:solidFill>
                            <a:srgbClr val="000000"/>
                          </a:solidFill>
                          <a:latin typeface="Calibri"/>
                        </a:rPr>
                        <a:t>TCP/IP does not have very strict boundaries.</a:t>
                      </a:r>
                    </a:p>
                  </a:txBody>
                  <a:tcPr marL="85725" marR="9525" marT="9525" marB="0" anchor="b">
                    <a:lnL w="6350" cap="flat" cmpd="sng" algn="ctr">
                      <a:solidFill>
                        <a:srgbClr val="5089AA"/>
                      </a:solidFill>
                      <a:prstDash val="solid"/>
                      <a:round/>
                      <a:headEnd type="none" w="med" len="med"/>
                      <a:tailEnd type="none" w="med" len="med"/>
                    </a:lnL>
                    <a:lnR w="6350" cap="flat" cmpd="sng" algn="ctr">
                      <a:solidFill>
                        <a:srgbClr val="3089AA"/>
                      </a:solidFill>
                      <a:prstDash val="solid"/>
                      <a:round/>
                      <a:headEnd type="none" w="med" len="med"/>
                      <a:tailEnd type="none" w="med" len="med"/>
                    </a:lnR>
                    <a:lnT w="6350" cap="flat" cmpd="sng" algn="ctr">
                      <a:solidFill>
                        <a:srgbClr val="4084AA"/>
                      </a:solidFill>
                      <a:prstDash val="solid"/>
                      <a:round/>
                      <a:headEnd type="none" w="med" len="med"/>
                      <a:tailEnd type="none" w="med" len="med"/>
                    </a:lnT>
                    <a:lnB w="6350" cap="flat" cmpd="sng" algn="ctr">
                      <a:solidFill>
                        <a:srgbClr val="4089AA"/>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latin typeface="Calibri"/>
                        </a:rPr>
                        <a:t>OSI has strict boundaries</a:t>
                      </a:r>
                    </a:p>
                  </a:txBody>
                  <a:tcPr marL="85725" marR="9525" marT="9525" marB="0" anchor="b">
                    <a:lnL w="6350" cap="flat" cmpd="sng" algn="ctr">
                      <a:solidFill>
                        <a:srgbClr val="3089AA"/>
                      </a:solidFill>
                      <a:prstDash val="solid"/>
                      <a:round/>
                      <a:headEnd type="none" w="med" len="med"/>
                      <a:tailEnd type="none" w="med" len="med"/>
                    </a:lnL>
                    <a:lnR w="6350" cap="flat" cmpd="sng" algn="ctr">
                      <a:solidFill>
                        <a:srgbClr val="F08AAA"/>
                      </a:solidFill>
                      <a:prstDash val="solid"/>
                      <a:round/>
                      <a:headEnd type="none" w="med" len="med"/>
                      <a:tailEnd type="none" w="med" len="med"/>
                    </a:lnR>
                    <a:lnT w="6350" cap="flat" cmpd="sng" algn="ctr">
                      <a:solidFill>
                        <a:srgbClr val="F087AA"/>
                      </a:solidFill>
                      <a:prstDash val="solid"/>
                      <a:round/>
                      <a:headEnd type="none" w="med" len="med"/>
                      <a:tailEnd type="none" w="med" len="med"/>
                    </a:lnT>
                    <a:lnB w="6350" cap="flat" cmpd="sng" algn="ctr">
                      <a:solidFill>
                        <a:srgbClr val="308BAA"/>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0135">
                <a:tc>
                  <a:txBody>
                    <a:bodyPr/>
                    <a:lstStyle/>
                    <a:p>
                      <a:pPr algn="l" fontAlgn="b"/>
                      <a:r>
                        <a:rPr lang="en-US" sz="1600" b="0" i="0" u="none" strike="noStrike">
                          <a:solidFill>
                            <a:srgbClr val="000000"/>
                          </a:solidFill>
                          <a:latin typeface="Calibri"/>
                        </a:rPr>
                        <a:t>TCP/IP follow a horizontal approach.</a:t>
                      </a:r>
                    </a:p>
                  </a:txBody>
                  <a:tcPr marL="85725" marR="9525" marT="9525" marB="0" anchor="b">
                    <a:lnL w="6350" cap="flat" cmpd="sng" algn="ctr">
                      <a:solidFill>
                        <a:srgbClr val="508DAA"/>
                      </a:solidFill>
                      <a:prstDash val="solid"/>
                      <a:round/>
                      <a:headEnd type="none" w="med" len="med"/>
                      <a:tailEnd type="none" w="med" len="med"/>
                    </a:lnL>
                    <a:lnR w="6350" cap="flat" cmpd="sng" algn="ctr">
                      <a:solidFill>
                        <a:srgbClr val="008DAA"/>
                      </a:solidFill>
                      <a:prstDash val="solid"/>
                      <a:round/>
                      <a:headEnd type="none" w="med" len="med"/>
                      <a:tailEnd type="none" w="med" len="med"/>
                    </a:lnR>
                    <a:lnT w="6350" cap="flat" cmpd="sng" algn="ctr">
                      <a:solidFill>
                        <a:srgbClr val="4089AA"/>
                      </a:solidFill>
                      <a:prstDash val="solid"/>
                      <a:round/>
                      <a:headEnd type="none" w="med" len="med"/>
                      <a:tailEnd type="none" w="med" len="med"/>
                    </a:lnT>
                    <a:lnB w="6350" cap="flat" cmpd="sng" algn="ctr">
                      <a:solidFill>
                        <a:srgbClr val="108DAA"/>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latin typeface="Calibri"/>
                        </a:rPr>
                        <a:t>OSI follows a vertical approach.</a:t>
                      </a:r>
                    </a:p>
                  </a:txBody>
                  <a:tcPr marL="85725" marR="9525" marT="9525" marB="0" anchor="b">
                    <a:lnL w="6350" cap="flat" cmpd="sng" algn="ctr">
                      <a:solidFill>
                        <a:srgbClr val="008DAA"/>
                      </a:solidFill>
                      <a:prstDash val="solid"/>
                      <a:round/>
                      <a:headEnd type="none" w="med" len="med"/>
                      <a:tailEnd type="none" w="med" len="med"/>
                    </a:lnL>
                    <a:lnR w="6350" cap="flat" cmpd="sng" algn="ctr">
                      <a:solidFill>
                        <a:srgbClr val="508FAA"/>
                      </a:solidFill>
                      <a:prstDash val="solid"/>
                      <a:round/>
                      <a:headEnd type="none" w="med" len="med"/>
                      <a:tailEnd type="none" w="med" len="med"/>
                    </a:lnR>
                    <a:lnT w="6350" cap="flat" cmpd="sng" algn="ctr">
                      <a:solidFill>
                        <a:srgbClr val="308BAA"/>
                      </a:solidFill>
                      <a:prstDash val="solid"/>
                      <a:round/>
                      <a:headEnd type="none" w="med" len="med"/>
                      <a:tailEnd type="none" w="med" len="med"/>
                    </a:lnT>
                    <a:lnB w="6350" cap="flat" cmpd="sng" algn="ctr">
                      <a:solidFill>
                        <a:srgbClr val="808FAA"/>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40201">
                <a:tc>
                  <a:txBody>
                    <a:bodyPr/>
                    <a:lstStyle/>
                    <a:p>
                      <a:pPr algn="l" fontAlgn="b"/>
                      <a:r>
                        <a:rPr lang="en-US" sz="1600" b="0" i="0" u="none" strike="noStrike">
                          <a:solidFill>
                            <a:srgbClr val="000000"/>
                          </a:solidFill>
                          <a:latin typeface="Calibri"/>
                        </a:rPr>
                        <a:t>TCP/IP uses both session and presentation layer in the application layer itself.</a:t>
                      </a:r>
                    </a:p>
                  </a:txBody>
                  <a:tcPr marL="85725" marR="9525" marT="9525" marB="0" anchor="b">
                    <a:lnL w="6350" cap="flat" cmpd="sng" algn="ctr">
                      <a:solidFill>
                        <a:srgbClr val="50953D"/>
                      </a:solidFill>
                      <a:prstDash val="solid"/>
                      <a:round/>
                      <a:headEnd type="none" w="med" len="med"/>
                      <a:tailEnd type="none" w="med" len="med"/>
                    </a:lnL>
                    <a:lnR w="6350" cap="flat" cmpd="sng" algn="ctr">
                      <a:solidFill>
                        <a:srgbClr val="D071EB"/>
                      </a:solidFill>
                      <a:prstDash val="solid"/>
                      <a:round/>
                      <a:headEnd type="none" w="med" len="med"/>
                      <a:tailEnd type="none" w="med" len="med"/>
                    </a:lnR>
                    <a:lnT w="6350" cap="flat" cmpd="sng" algn="ctr">
                      <a:solidFill>
                        <a:srgbClr val="108DAA"/>
                      </a:solidFill>
                      <a:prstDash val="solid"/>
                      <a:round/>
                      <a:headEnd type="none" w="med" len="med"/>
                      <a:tailEnd type="none" w="med" len="med"/>
                    </a:lnT>
                    <a:lnB w="6350" cap="flat" cmpd="sng" algn="ctr">
                      <a:solidFill>
                        <a:srgbClr val="00644D"/>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latin typeface="Calibri"/>
                        </a:rPr>
                        <a:t>OSI uses different session and presentation layers.</a:t>
                      </a:r>
                    </a:p>
                  </a:txBody>
                  <a:tcPr marL="85725" marR="9525" marT="9525" marB="0" anchor="b">
                    <a:lnL w="6350" cap="flat" cmpd="sng" algn="ctr">
                      <a:solidFill>
                        <a:srgbClr val="D071EB"/>
                      </a:solidFill>
                      <a:prstDash val="solid"/>
                      <a:round/>
                      <a:headEnd type="none" w="med" len="med"/>
                      <a:tailEnd type="none" w="med" len="med"/>
                    </a:lnL>
                    <a:lnR w="6350" cap="flat" cmpd="sng" algn="ctr">
                      <a:solidFill>
                        <a:srgbClr val="E078EB"/>
                      </a:solidFill>
                      <a:prstDash val="solid"/>
                      <a:round/>
                      <a:headEnd type="none" w="med" len="med"/>
                      <a:tailEnd type="none" w="med" len="med"/>
                    </a:lnR>
                    <a:lnT w="6350" cap="flat" cmpd="sng" algn="ctr">
                      <a:solidFill>
                        <a:srgbClr val="808FAA"/>
                      </a:solidFill>
                      <a:prstDash val="solid"/>
                      <a:round/>
                      <a:headEnd type="none" w="med" len="med"/>
                      <a:tailEnd type="none" w="med" len="med"/>
                    </a:lnT>
                    <a:lnB w="6350" cap="flat" cmpd="sng" algn="ctr">
                      <a:solidFill>
                        <a:srgbClr val="C070EB"/>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60135">
                <a:tc>
                  <a:txBody>
                    <a:bodyPr/>
                    <a:lstStyle/>
                    <a:p>
                      <a:pPr algn="l" fontAlgn="b"/>
                      <a:r>
                        <a:rPr lang="en-US" sz="1600" b="0" i="0" u="none" strike="noStrike">
                          <a:solidFill>
                            <a:srgbClr val="000000"/>
                          </a:solidFill>
                          <a:latin typeface="Calibri"/>
                        </a:rPr>
                        <a:t>TCP/IP developed protocols then model.</a:t>
                      </a:r>
                    </a:p>
                  </a:txBody>
                  <a:tcPr marL="85725" marR="9525" marT="9525" marB="0" anchor="b">
                    <a:lnL w="6350" cap="flat" cmpd="sng" algn="ctr">
                      <a:solidFill>
                        <a:srgbClr val="F0AA45"/>
                      </a:solidFill>
                      <a:prstDash val="solid"/>
                      <a:round/>
                      <a:headEnd type="none" w="med" len="med"/>
                      <a:tailEnd type="none" w="med" len="med"/>
                    </a:lnL>
                    <a:lnR w="6350" cap="flat" cmpd="sng" algn="ctr">
                      <a:solidFill>
                        <a:srgbClr val="6079EB"/>
                      </a:solidFill>
                      <a:prstDash val="solid"/>
                      <a:round/>
                      <a:headEnd type="none" w="med" len="med"/>
                      <a:tailEnd type="none" w="med" len="med"/>
                    </a:lnR>
                    <a:lnT w="6350" cap="flat" cmpd="sng" algn="ctr">
                      <a:solidFill>
                        <a:srgbClr val="00644D"/>
                      </a:solidFill>
                      <a:prstDash val="solid"/>
                      <a:round/>
                      <a:headEnd type="none" w="med" len="med"/>
                      <a:tailEnd type="none" w="med" len="med"/>
                    </a:lnT>
                    <a:lnB w="6350" cap="flat" cmpd="sng" algn="ctr">
                      <a:solidFill>
                        <a:srgbClr val="607AEB"/>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latin typeface="Calibri"/>
                        </a:rPr>
                        <a:t>OSI developed model then protocol.</a:t>
                      </a:r>
                    </a:p>
                  </a:txBody>
                  <a:tcPr marL="85725" marR="9525" marT="9525" marB="0" anchor="b">
                    <a:lnL w="6350" cap="flat" cmpd="sng" algn="ctr">
                      <a:solidFill>
                        <a:srgbClr val="6079EB"/>
                      </a:solidFill>
                      <a:prstDash val="solid"/>
                      <a:round/>
                      <a:headEnd type="none" w="med" len="med"/>
                      <a:tailEnd type="none" w="med" len="med"/>
                    </a:lnL>
                    <a:lnR w="6350" cap="flat" cmpd="sng" algn="ctr">
                      <a:solidFill>
                        <a:srgbClr val="60953D"/>
                      </a:solidFill>
                      <a:prstDash val="solid"/>
                      <a:round/>
                      <a:headEnd type="none" w="med" len="med"/>
                      <a:tailEnd type="none" w="med" len="med"/>
                    </a:lnR>
                    <a:lnT w="6350" cap="flat" cmpd="sng" algn="ctr">
                      <a:solidFill>
                        <a:srgbClr val="C070EB"/>
                      </a:solidFill>
                      <a:prstDash val="solid"/>
                      <a:round/>
                      <a:headEnd type="none" w="med" len="med"/>
                      <a:tailEnd type="none" w="med" len="med"/>
                    </a:lnT>
                    <a:lnB w="6350" cap="flat" cmpd="sng" algn="ctr">
                      <a:solidFill>
                        <a:srgbClr val="007BEB"/>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40201">
                <a:tc>
                  <a:txBody>
                    <a:bodyPr/>
                    <a:lstStyle/>
                    <a:p>
                      <a:pPr algn="l" fontAlgn="b"/>
                      <a:r>
                        <a:rPr lang="en-US" sz="1600" b="0" i="0" u="none" strike="noStrike">
                          <a:solidFill>
                            <a:srgbClr val="000000"/>
                          </a:solidFill>
                          <a:latin typeface="Calibri"/>
                        </a:rPr>
                        <a:t>Transport layer in TCP/IP does not provide assurance delivery of packets.</a:t>
                      </a:r>
                    </a:p>
                  </a:txBody>
                  <a:tcPr marL="85725" marR="9525" marT="9525" marB="0" anchor="b">
                    <a:lnL w="6350" cap="flat" cmpd="sng" algn="ctr">
                      <a:solidFill>
                        <a:srgbClr val="F0AC45"/>
                      </a:solidFill>
                      <a:prstDash val="solid"/>
                      <a:round/>
                      <a:headEnd type="none" w="med" len="med"/>
                      <a:tailEnd type="none" w="med" len="med"/>
                    </a:lnL>
                    <a:lnR w="6350" cap="flat" cmpd="sng" algn="ctr">
                      <a:solidFill>
                        <a:srgbClr val="90AB45"/>
                      </a:solidFill>
                      <a:prstDash val="solid"/>
                      <a:round/>
                      <a:headEnd type="none" w="med" len="med"/>
                      <a:tailEnd type="none" w="med" len="med"/>
                    </a:lnR>
                    <a:lnT w="6350" cap="flat" cmpd="sng" algn="ctr">
                      <a:solidFill>
                        <a:srgbClr val="607AEB"/>
                      </a:solidFill>
                      <a:prstDash val="solid"/>
                      <a:round/>
                      <a:headEnd type="none" w="med" len="med"/>
                      <a:tailEnd type="none" w="med" len="med"/>
                    </a:lnT>
                    <a:lnB w="6350" cap="flat" cmpd="sng" algn="ctr">
                      <a:solidFill>
                        <a:srgbClr val="D07BEB"/>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latin typeface="Calibri"/>
                        </a:rPr>
                        <a:t>In OSI model, transport layer provides assurance delivery of packets.</a:t>
                      </a:r>
                    </a:p>
                  </a:txBody>
                  <a:tcPr marL="85725" marR="9525" marT="9525" marB="0" anchor="b">
                    <a:lnL w="6350" cap="flat" cmpd="sng" algn="ctr">
                      <a:solidFill>
                        <a:srgbClr val="90AB45"/>
                      </a:solidFill>
                      <a:prstDash val="solid"/>
                      <a:round/>
                      <a:headEnd type="none" w="med" len="med"/>
                      <a:tailEnd type="none" w="med" len="med"/>
                    </a:lnL>
                    <a:lnR w="6350" cap="flat" cmpd="sng" algn="ctr">
                      <a:solidFill>
                        <a:srgbClr val="80C46B"/>
                      </a:solidFill>
                      <a:prstDash val="solid"/>
                      <a:round/>
                      <a:headEnd type="none" w="med" len="med"/>
                      <a:tailEnd type="none" w="med" len="med"/>
                    </a:lnR>
                    <a:lnT w="6350" cap="flat" cmpd="sng" algn="ctr">
                      <a:solidFill>
                        <a:srgbClr val="007BEB"/>
                      </a:solidFill>
                      <a:prstDash val="solid"/>
                      <a:round/>
                      <a:headEnd type="none" w="med" len="med"/>
                      <a:tailEnd type="none" w="med" len="med"/>
                    </a:lnT>
                    <a:lnB w="6350" cap="flat" cmpd="sng" algn="ctr">
                      <a:solidFill>
                        <a:srgbClr val="50CC6B"/>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871426">
                <a:tc>
                  <a:txBody>
                    <a:bodyPr/>
                    <a:lstStyle/>
                    <a:p>
                      <a:pPr algn="l" fontAlgn="b"/>
                      <a:r>
                        <a:rPr lang="en-US" sz="1600" b="0" i="0" u="none" strike="noStrike" dirty="0">
                          <a:solidFill>
                            <a:srgbClr val="000000"/>
                          </a:solidFill>
                          <a:latin typeface="Calibri"/>
                        </a:rPr>
                        <a:t>TCP/IP model network layer only provides connection less services.</a:t>
                      </a:r>
                    </a:p>
                  </a:txBody>
                  <a:tcPr marL="85725" marR="9525" marT="9525" marB="0" anchor="b">
                    <a:lnL w="6350" cap="flat" cmpd="sng" algn="ctr">
                      <a:solidFill>
                        <a:srgbClr val="A013AD"/>
                      </a:solidFill>
                      <a:prstDash val="solid"/>
                      <a:round/>
                      <a:headEnd type="none" w="med" len="med"/>
                      <a:tailEnd type="none" w="med" len="med"/>
                    </a:lnL>
                    <a:lnR w="6350" cap="flat" cmpd="sng" algn="ctr">
                      <a:solidFill>
                        <a:srgbClr val="B012AD"/>
                      </a:solidFill>
                      <a:prstDash val="solid"/>
                      <a:round/>
                      <a:headEnd type="none" w="med" len="med"/>
                      <a:tailEnd type="none" w="med" len="med"/>
                    </a:lnR>
                    <a:lnT w="6350" cap="flat" cmpd="sng" algn="ctr">
                      <a:solidFill>
                        <a:srgbClr val="D07BEB"/>
                      </a:solidFill>
                      <a:prstDash val="solid"/>
                      <a:round/>
                      <a:headEnd type="none" w="med" len="med"/>
                      <a:tailEnd type="none" w="med" len="med"/>
                    </a:lnT>
                    <a:lnB w="6350" cap="flat" cmpd="sng" algn="ctr">
                      <a:solidFill>
                        <a:srgbClr val="D012AD"/>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latin typeface="Calibri"/>
                        </a:rPr>
                        <a:t>Connection less and connection oriented both services are provided by network layer in OSI model.</a:t>
                      </a:r>
                    </a:p>
                  </a:txBody>
                  <a:tcPr marL="85725" marR="9525" marT="9525" marB="0" anchor="b">
                    <a:lnL w="6350" cap="flat" cmpd="sng" algn="ctr">
                      <a:solidFill>
                        <a:srgbClr val="B012AD"/>
                      </a:solidFill>
                      <a:prstDash val="solid"/>
                      <a:round/>
                      <a:headEnd type="none" w="med" len="med"/>
                      <a:tailEnd type="none" w="med" len="med"/>
                    </a:lnL>
                    <a:lnR w="6350" cap="flat" cmpd="sng" algn="ctr">
                      <a:solidFill>
                        <a:srgbClr val="1019AD"/>
                      </a:solidFill>
                      <a:prstDash val="solid"/>
                      <a:round/>
                      <a:headEnd type="none" w="med" len="med"/>
                      <a:tailEnd type="none" w="med" len="med"/>
                    </a:lnR>
                    <a:lnT w="6350" cap="flat" cmpd="sng" algn="ctr">
                      <a:solidFill>
                        <a:srgbClr val="50CC6B"/>
                      </a:solidFill>
                      <a:prstDash val="solid"/>
                      <a:round/>
                      <a:headEnd type="none" w="med" len="med"/>
                      <a:tailEnd type="none" w="med" len="med"/>
                    </a:lnT>
                    <a:lnB w="6350" cap="flat" cmpd="sng" algn="ctr">
                      <a:solidFill>
                        <a:srgbClr val="5019A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720268">
                <a:tc>
                  <a:txBody>
                    <a:bodyPr/>
                    <a:lstStyle/>
                    <a:p>
                      <a:pPr algn="l" fontAlgn="b"/>
                      <a:r>
                        <a:rPr lang="en-US" sz="1600" b="0" i="0" u="none" strike="noStrike">
                          <a:solidFill>
                            <a:srgbClr val="000000"/>
                          </a:solidFill>
                          <a:latin typeface="Calibri"/>
                        </a:rPr>
                        <a:t>Protocols cannot be replaced easily in TCP/IP model.</a:t>
                      </a:r>
                    </a:p>
                  </a:txBody>
                  <a:tcPr marL="85725" marR="9525" marT="9525" marB="0" anchor="b">
                    <a:lnL w="6350" cap="flat" cmpd="sng" algn="ctr">
                      <a:solidFill>
                        <a:srgbClr val="201FAD"/>
                      </a:solidFill>
                      <a:prstDash val="solid"/>
                      <a:round/>
                      <a:headEnd type="none" w="med" len="med"/>
                      <a:tailEnd type="none" w="med" len="med"/>
                    </a:lnL>
                    <a:lnR w="6350" cap="flat" cmpd="sng" algn="ctr">
                      <a:solidFill>
                        <a:srgbClr val="D01EAD"/>
                      </a:solidFill>
                      <a:prstDash val="solid"/>
                      <a:round/>
                      <a:headEnd type="none" w="med" len="med"/>
                      <a:tailEnd type="none" w="med" len="med"/>
                    </a:lnR>
                    <a:lnT w="6350" cap="flat" cmpd="sng" algn="ctr">
                      <a:solidFill>
                        <a:srgbClr val="D012AD"/>
                      </a:solidFill>
                      <a:prstDash val="solid"/>
                      <a:round/>
                      <a:headEnd type="none" w="med" len="med"/>
                      <a:tailEnd type="none" w="med" len="med"/>
                    </a:lnT>
                    <a:lnB w="6350" cap="flat" cmpd="sng" algn="ctr">
                      <a:solidFill>
                        <a:srgbClr val="001FAD"/>
                      </a:solidFill>
                      <a:prstDash val="solid"/>
                      <a:round/>
                      <a:headEnd type="none" w="med" len="med"/>
                      <a:tailEnd type="none" w="med" len="med"/>
                    </a:lnB>
                    <a:solidFill>
                      <a:srgbClr val="FFFFFF"/>
                    </a:solidFill>
                  </a:tcPr>
                </a:tc>
                <a:tc>
                  <a:txBody>
                    <a:bodyPr/>
                    <a:lstStyle/>
                    <a:p>
                      <a:pPr algn="l" fontAlgn="b"/>
                      <a:r>
                        <a:rPr lang="en-US" sz="1600" b="0" i="0" u="none" strike="noStrike" dirty="0">
                          <a:solidFill>
                            <a:srgbClr val="000000"/>
                          </a:solidFill>
                          <a:latin typeface="Calibri"/>
                        </a:rPr>
                        <a:t>While in OSI model, Protocols are better covered and is easy to replace with the change in technology.</a:t>
                      </a:r>
                    </a:p>
                  </a:txBody>
                  <a:tcPr marL="85725" marR="9525" marT="9525" marB="0" anchor="b">
                    <a:lnL w="6350" cap="flat" cmpd="sng" algn="ctr">
                      <a:solidFill>
                        <a:srgbClr val="D01EAD"/>
                      </a:solidFill>
                      <a:prstDash val="solid"/>
                      <a:round/>
                      <a:headEnd type="none" w="med" len="med"/>
                      <a:tailEnd type="none" w="med" len="med"/>
                    </a:lnL>
                    <a:lnR w="6350" cap="flat" cmpd="sng" algn="ctr">
                      <a:solidFill>
                        <a:srgbClr val="80B6B3"/>
                      </a:solidFill>
                      <a:prstDash val="solid"/>
                      <a:round/>
                      <a:headEnd type="none" w="med" len="med"/>
                      <a:tailEnd type="none" w="med" len="med"/>
                    </a:lnR>
                    <a:lnT w="6350" cap="flat" cmpd="sng" algn="ctr">
                      <a:solidFill>
                        <a:srgbClr val="5019AD"/>
                      </a:solidFill>
                      <a:prstDash val="solid"/>
                      <a:round/>
                      <a:headEnd type="none" w="med" len="med"/>
                      <a:tailEnd type="none" w="med" len="med"/>
                    </a:lnT>
                    <a:lnB w="6350" cap="flat" cmpd="sng" algn="ctr">
                      <a:solidFill>
                        <a:srgbClr val="60BBB3"/>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206125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3682409" y="2449904"/>
            <a:ext cx="4873762" cy="1842177"/>
          </a:xfrm>
        </p:spPr>
        <p:txBody>
          <a:bodyPr>
            <a:normAutofit/>
          </a:bodyPr>
          <a:lstStyle/>
          <a:p>
            <a:pPr algn="ctr"/>
            <a:r>
              <a:rPr lang="en-IN" b="1" dirty="0">
                <a:solidFill>
                  <a:srgbClr val="C00000"/>
                </a:solidFill>
                <a:latin typeface="AR BERKLEY" panose="02000000000000000000" pitchFamily="2" charset="0"/>
              </a:rPr>
              <a:t>Thank you</a:t>
            </a:r>
          </a:p>
        </p:txBody>
      </p:sp>
    </p:spTree>
    <p:extLst>
      <p:ext uri="{BB962C8B-B14F-4D97-AF65-F5344CB8AC3E}">
        <p14:creationId xmlns:p14="http://schemas.microsoft.com/office/powerpoint/2010/main" val="3653794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685800"/>
            <a:ext cx="8229600" cy="762000"/>
          </a:xfrm>
        </p:spPr>
        <p:txBody>
          <a:bodyPr>
            <a:normAutofit fontScale="90000"/>
          </a:bodyPr>
          <a:lstStyle/>
          <a:p>
            <a:r>
              <a:rPr lang="en-IN" sz="3600" b="1" dirty="0">
                <a:solidFill>
                  <a:srgbClr val="C00000"/>
                </a:solidFill>
                <a:latin typeface="+mn-lt"/>
              </a:rPr>
              <a:t>A Communications Model Components</a:t>
            </a:r>
            <a:br>
              <a:rPr lang="en-IN" b="1" dirty="0">
                <a:solidFill>
                  <a:srgbClr val="C00000"/>
                </a:solidFill>
                <a:latin typeface="+mn-lt"/>
              </a:rPr>
            </a:br>
            <a:endParaRPr lang="en-IN" b="1" dirty="0">
              <a:solidFill>
                <a:srgbClr val="C00000"/>
              </a:solidFill>
              <a:latin typeface="+mn-lt"/>
            </a:endParaRPr>
          </a:p>
        </p:txBody>
      </p:sp>
      <p:sp>
        <p:nvSpPr>
          <p:cNvPr id="3" name="Content Placeholder 2"/>
          <p:cNvSpPr>
            <a:spLocks noGrp="1"/>
          </p:cNvSpPr>
          <p:nvPr>
            <p:ph idx="1"/>
          </p:nvPr>
        </p:nvSpPr>
        <p:spPr/>
        <p:txBody>
          <a:bodyPr>
            <a:normAutofit/>
          </a:bodyPr>
          <a:lstStyle/>
          <a:p>
            <a:r>
              <a:rPr lang="en-IN" b="1" dirty="0"/>
              <a:t>Source -</a:t>
            </a:r>
            <a:r>
              <a:rPr lang="en-IN" b="1" dirty="0">
                <a:sym typeface="Wingdings" panose="05000000000000000000" pitchFamily="2" charset="2"/>
              </a:rPr>
              <a:t> </a:t>
            </a:r>
            <a:r>
              <a:rPr lang="en-IN" dirty="0"/>
              <a:t>Generates data to be transmitted</a:t>
            </a:r>
          </a:p>
          <a:p>
            <a:r>
              <a:rPr lang="en-IN" b="1" dirty="0"/>
              <a:t>Transmitter  -</a:t>
            </a:r>
            <a:r>
              <a:rPr lang="en-IN" b="1" dirty="0">
                <a:sym typeface="Wingdings" panose="05000000000000000000" pitchFamily="2" charset="2"/>
              </a:rPr>
              <a:t> </a:t>
            </a:r>
            <a:r>
              <a:rPr lang="en-IN" dirty="0"/>
              <a:t>Converts data into transmittable signals</a:t>
            </a:r>
          </a:p>
          <a:p>
            <a:r>
              <a:rPr lang="en-IN" b="1" dirty="0"/>
              <a:t>Transmission System  -</a:t>
            </a:r>
            <a:r>
              <a:rPr lang="en-IN" b="1" dirty="0">
                <a:sym typeface="Wingdings" panose="05000000000000000000" pitchFamily="2" charset="2"/>
              </a:rPr>
              <a:t> </a:t>
            </a:r>
            <a:r>
              <a:rPr lang="en-IN" dirty="0"/>
              <a:t>Carries data</a:t>
            </a:r>
          </a:p>
          <a:p>
            <a:r>
              <a:rPr lang="en-IN" b="1" dirty="0"/>
              <a:t>Receiver -</a:t>
            </a:r>
            <a:r>
              <a:rPr lang="en-IN" b="1" dirty="0">
                <a:sym typeface="Wingdings" panose="05000000000000000000" pitchFamily="2" charset="2"/>
              </a:rPr>
              <a:t> </a:t>
            </a:r>
            <a:r>
              <a:rPr lang="en-IN" dirty="0"/>
              <a:t>Converts received signal into data</a:t>
            </a:r>
          </a:p>
          <a:p>
            <a:r>
              <a:rPr lang="en-IN" b="1" dirty="0"/>
              <a:t>Destination -</a:t>
            </a:r>
            <a:r>
              <a:rPr lang="en-IN" b="1" dirty="0">
                <a:sym typeface="Wingdings" panose="05000000000000000000" pitchFamily="2" charset="2"/>
              </a:rPr>
              <a:t> </a:t>
            </a:r>
            <a:r>
              <a:rPr lang="en-IN" dirty="0"/>
              <a:t>Takes incoming data</a:t>
            </a:r>
          </a:p>
          <a:p>
            <a:pPr marL="0" indent="0">
              <a:buNone/>
            </a:pP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1113520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858000"/>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sz="2200" b="1" dirty="0">
                <a:latin typeface="Times New Roman" panose="02020603050405020304" pitchFamily="18" charset="0"/>
                <a:cs typeface="Times New Roman" panose="02020603050405020304" pitchFamily="18" charset="0"/>
              </a:rPr>
              <a:t>MODEM :</a:t>
            </a:r>
            <a:br>
              <a:rPr lang="en-US" sz="2700" b="1" dirty="0">
                <a:solidFill>
                  <a:srgbClr val="00B0F0"/>
                </a:solidFill>
                <a:latin typeface="Times New Roman" panose="02020603050405020304" pitchFamily="18" charset="0"/>
                <a:cs typeface="Times New Roman" panose="02020603050405020304" pitchFamily="18" charset="0"/>
              </a:rPr>
            </a:br>
            <a:br>
              <a:rPr lang="en-US" sz="2700" b="1" dirty="0">
                <a:solidFill>
                  <a:srgbClr val="00B0F0"/>
                </a:solidFill>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Modem takes a digital bit stream from an attached device such as a personal computer (PC) &amp; transforms that</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bit stream into an analog signal that can be handled by the telephone network.</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700" b="1" dirty="0">
                <a:latin typeface="Times New Roman" panose="02020603050405020304" pitchFamily="18" charset="0"/>
                <a:cs typeface="Times New Roman" panose="02020603050405020304" pitchFamily="18" charset="0"/>
              </a:rPr>
              <a:t>Data Communications Tasks :</a:t>
            </a:r>
            <a:br>
              <a:rPr lang="en-US" sz="2700" b="1" dirty="0">
                <a:latin typeface="Times New Roman" panose="02020603050405020304" pitchFamily="18" charset="0"/>
                <a:cs typeface="Times New Roman" panose="02020603050405020304" pitchFamily="18" charset="0"/>
              </a:rPr>
            </a:br>
            <a:br>
              <a:rPr lang="en-US" sz="2700" b="1" dirty="0">
                <a:latin typeface="Times New Roman" panose="02020603050405020304" pitchFamily="18" charset="0"/>
                <a:cs typeface="Times New Roman" panose="02020603050405020304" pitchFamily="18" charset="0"/>
              </a:rPr>
            </a:br>
            <a:r>
              <a:rPr lang="en-US" sz="27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Key tasks that must be performed in a Data Communications system are,</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b="1" dirty="0">
                <a:solidFill>
                  <a:srgbClr val="00B0F0"/>
                </a:solidFill>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Footer Placeholder 3"/>
          <p:cNvSpPr>
            <a:spLocks noGrp="1"/>
          </p:cNvSpPr>
          <p:nvPr>
            <p:ph type="ftr" sz="quarter" idx="11"/>
          </p:nvPr>
        </p:nvSpPr>
        <p:spPr/>
        <p:txBody>
          <a:bodyPr/>
          <a:lstStyle/>
          <a:p>
            <a:r>
              <a:rPr lang="en-US"/>
              <a:t>Department of CSE,GIT       19ECS203, Data Communications</a:t>
            </a:r>
          </a:p>
        </p:txBody>
      </p:sp>
      <p:pic>
        <p:nvPicPr>
          <p:cNvPr id="6" name="Picture 2" descr="https://lh4.googleusercontent.com/QcP74liv4qp1eCbsWD9vdmL8T20mdxCinIYdLogQnsczIFht3XNaaF4rspOZnbHTequpolaPzOIUsUM4oUkza0m0AGkvAKebjsdkc-jBMNsnrloXWZznK4StxWe-fFW67_kaZGKL-_T8FBsZW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8088" y="128588"/>
            <a:ext cx="3257550" cy="91440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877EE8E4-3EFF-4E38-BBC9-BEF4E460E3EB}" type="datetime1">
              <a:rPr lang="en-US" smtClean="0"/>
              <a:pPr/>
              <a:t>9/5/2022</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657" y="3400424"/>
            <a:ext cx="10072686" cy="2955925"/>
          </a:xfrm>
          <a:prstGeom prst="rect">
            <a:avLst/>
          </a:prstGeom>
        </p:spPr>
      </p:pic>
    </p:spTree>
    <p:extLst>
      <p:ext uri="{BB962C8B-B14F-4D97-AF65-F5344CB8AC3E}">
        <p14:creationId xmlns:p14="http://schemas.microsoft.com/office/powerpoint/2010/main" val="1718928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858000"/>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a:t>
            </a:r>
            <a:r>
              <a:rPr lang="en-US" sz="2200" b="1" dirty="0">
                <a:latin typeface="Times New Roman" panose="02020603050405020304" pitchFamily="18" charset="0"/>
                <a:cs typeface="Times New Roman" panose="02020603050405020304" pitchFamily="18" charset="0"/>
              </a:rPr>
              <a:t>Transmission system Utilization </a:t>
            </a:r>
            <a:r>
              <a:rPr lang="en-US" sz="2000" dirty="0"/>
              <a:t>– </a:t>
            </a:r>
            <a:r>
              <a:rPr lang="en-US" sz="2200" dirty="0">
                <a:latin typeface="Times New Roman" panose="02020603050405020304" pitchFamily="18" charset="0"/>
                <a:cs typeface="Times New Roman" panose="02020603050405020304" pitchFamily="18" charset="0"/>
              </a:rPr>
              <a:t>It refers to the need to make efficient use of transmission facilities that are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typically shared among a number of communicating devices.</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Interface - </a:t>
            </a:r>
            <a:r>
              <a:rPr lang="en-US" sz="2200" dirty="0">
                <a:latin typeface="Times New Roman" panose="02020603050405020304" pitchFamily="18" charset="0"/>
                <a:cs typeface="Times New Roman" panose="02020603050405020304" pitchFamily="18" charset="0"/>
              </a:rPr>
              <a:t>To communicate, a device must interface</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with the transmission system.</a:t>
            </a:r>
            <a:br>
              <a:rPr lang="en-US" sz="22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br>
              <a:rPr lang="en-US" dirty="0"/>
            </a:br>
            <a:r>
              <a:rPr lang="en-US" dirty="0"/>
              <a:t>.</a:t>
            </a:r>
            <a:r>
              <a:rPr lang="en-US" sz="2200" b="1" dirty="0">
                <a:latin typeface="Times New Roman" panose="02020603050405020304" pitchFamily="18" charset="0"/>
                <a:cs typeface="Times New Roman" panose="02020603050405020304" pitchFamily="18" charset="0"/>
              </a:rPr>
              <a:t>Signal generation - </a:t>
            </a:r>
            <a:r>
              <a:rPr lang="en-US" sz="2200" dirty="0">
                <a:latin typeface="Times New Roman" panose="02020603050405020304" pitchFamily="18" charset="0"/>
                <a:cs typeface="Times New Roman" panose="02020603050405020304" pitchFamily="18" charset="0"/>
              </a:rPr>
              <a:t>Once an interface is established , signal generation is required for communication.</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t>
            </a:r>
            <a:r>
              <a:rPr lang="en-US" b="1" dirty="0"/>
              <a:t> </a:t>
            </a:r>
            <a:r>
              <a:rPr lang="en-US" sz="2200" b="1" dirty="0">
                <a:latin typeface="Times New Roman" panose="02020603050405020304" pitchFamily="18" charset="0"/>
                <a:cs typeface="Times New Roman" panose="02020603050405020304" pitchFamily="18" charset="0"/>
              </a:rPr>
              <a:t>Synchronization -  </a:t>
            </a:r>
            <a:r>
              <a:rPr lang="en-US" sz="2200" dirty="0">
                <a:latin typeface="Times New Roman" panose="02020603050405020304" pitchFamily="18" charset="0"/>
                <a:cs typeface="Times New Roman" panose="02020603050405020304" pitchFamily="18" charset="0"/>
              </a:rPr>
              <a:t>In order to maintain Synchronization, the receiver must be able to determine when a signal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begins to arrive and when it ends.</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Exchange management - </a:t>
            </a:r>
            <a:r>
              <a:rPr lang="en-US" sz="2200" dirty="0">
                <a:latin typeface="Times New Roman" panose="02020603050405020304" pitchFamily="18" charset="0"/>
                <a:cs typeface="Times New Roman" panose="02020603050405020304" pitchFamily="18" charset="0"/>
              </a:rPr>
              <a:t>If data are to be exchanged in both directions over a period of time, the two parties must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cooperate.</a:t>
            </a:r>
            <a:br>
              <a:rPr lang="en-US" sz="2200" dirty="0">
                <a:latin typeface="Times New Roman" panose="02020603050405020304" pitchFamily="18" charset="0"/>
                <a:cs typeface="Times New Roman" panose="02020603050405020304" pitchFamily="18" charset="0"/>
              </a:rPr>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Footer Placeholder 3"/>
          <p:cNvSpPr>
            <a:spLocks noGrp="1"/>
          </p:cNvSpPr>
          <p:nvPr>
            <p:ph type="ftr" sz="quarter" idx="11"/>
          </p:nvPr>
        </p:nvSpPr>
        <p:spPr/>
        <p:txBody>
          <a:bodyPr/>
          <a:lstStyle/>
          <a:p>
            <a:r>
              <a:rPr lang="en-US"/>
              <a:t>Department of CSE,GIT       19ECS203, Data Communications</a:t>
            </a:r>
          </a:p>
        </p:txBody>
      </p:sp>
      <p:pic>
        <p:nvPicPr>
          <p:cNvPr id="6" name="Picture 2" descr="https://lh4.googleusercontent.com/QcP74liv4qp1eCbsWD9vdmL8T20mdxCinIYdLogQnsczIFht3XNaaF4rspOZnbHTequpolaPzOIUsUM4oUkza0m0AGkvAKebjsdkc-jBMNsnrloXWZznK4StxWe-fFW67_kaZGKL-_T8FBsZ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8088" y="128588"/>
            <a:ext cx="3257550" cy="91440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CAE30786-B106-493D-9FDE-3B04BB4C7ACB}" type="datetime1">
              <a:rPr lang="en-US" smtClean="0"/>
              <a:pPr/>
              <a:t>9/5/2022</a:t>
            </a:fld>
            <a:endParaRPr lang="en-US"/>
          </a:p>
        </p:txBody>
      </p:sp>
    </p:spTree>
    <p:extLst>
      <p:ext uri="{BB962C8B-B14F-4D97-AF65-F5344CB8AC3E}">
        <p14:creationId xmlns:p14="http://schemas.microsoft.com/office/powerpoint/2010/main" val="1043086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858000"/>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a:t>
            </a:r>
            <a:r>
              <a:rPr lang="en-US" sz="2000" b="1" dirty="0"/>
              <a:t> </a:t>
            </a:r>
            <a:r>
              <a:rPr lang="en-US" sz="2200" b="1" dirty="0">
                <a:latin typeface="Times New Roman" panose="02020603050405020304" pitchFamily="18" charset="0"/>
                <a:cs typeface="Times New Roman" panose="02020603050405020304" pitchFamily="18" charset="0"/>
              </a:rPr>
              <a:t>Error detection and correction </a:t>
            </a:r>
            <a:r>
              <a:rPr lang="en-US" sz="2200" dirty="0">
                <a:latin typeface="Times New Roman" panose="02020603050405020304" pitchFamily="18" charset="0"/>
                <a:cs typeface="Times New Roman" panose="02020603050405020304" pitchFamily="18" charset="0"/>
              </a:rPr>
              <a:t>– required in circumstances where errors cannot be tolerated Eg : in Data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Processing systems.</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Flow control - </a:t>
            </a:r>
            <a:r>
              <a:rPr lang="en-US" sz="2200" dirty="0">
                <a:latin typeface="Times New Roman" panose="02020603050405020304" pitchFamily="18" charset="0"/>
                <a:cs typeface="Times New Roman" panose="02020603050405020304" pitchFamily="18" charset="0"/>
              </a:rPr>
              <a:t>required to assure that the source doesn’t overwhelm the destination by sending data faster </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than they can be processed and absorbed.</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Addressing &amp; Routing – </a:t>
            </a:r>
            <a:r>
              <a:rPr lang="en-US" sz="2200" dirty="0">
                <a:latin typeface="Times New Roman" panose="02020603050405020304" pitchFamily="18" charset="0"/>
                <a:cs typeface="Times New Roman" panose="02020603050405020304" pitchFamily="18" charset="0"/>
              </a:rPr>
              <a:t>When more than two devices share a transmission facility, a source system must indicate</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the identity of the intended destination.</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Recovery -</a:t>
            </a:r>
            <a:r>
              <a:rPr lang="en-US" sz="2000" b="1" dirty="0"/>
              <a:t>  </a:t>
            </a:r>
            <a:r>
              <a:rPr lang="en-US" sz="2200" dirty="0">
                <a:latin typeface="Times New Roman" panose="02020603050405020304" pitchFamily="18" charset="0"/>
                <a:cs typeface="Times New Roman" panose="02020603050405020304" pitchFamily="18" charset="0"/>
              </a:rPr>
              <a:t>are needed in situations in which an information exchange, such as a database transaction </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or file transfer, is interrupted due to a fault somewhere in the system.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The objective is either to be able to resume activity at the point of interruption or at least to restore</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the state of the systems involved to the condition prior to the beginning of the exchange.</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dirty="0"/>
            </a:br>
            <a:br>
              <a:rPr lang="en-US" dirty="0"/>
            </a:br>
            <a:br>
              <a:rPr lang="en-US" dirty="0"/>
            </a:br>
            <a:br>
              <a:rPr lang="en-US" dirty="0"/>
            </a:br>
            <a:endParaRPr lang="en-US" dirty="0"/>
          </a:p>
        </p:txBody>
      </p:sp>
      <p:sp>
        <p:nvSpPr>
          <p:cNvPr id="4" name="Footer Placeholder 3"/>
          <p:cNvSpPr>
            <a:spLocks noGrp="1"/>
          </p:cNvSpPr>
          <p:nvPr>
            <p:ph type="ftr" sz="quarter" idx="11"/>
          </p:nvPr>
        </p:nvSpPr>
        <p:spPr/>
        <p:txBody>
          <a:bodyPr/>
          <a:lstStyle/>
          <a:p>
            <a:r>
              <a:rPr lang="en-US"/>
              <a:t>Department of CSE,GIT       19ECS203, Data Communications</a:t>
            </a:r>
          </a:p>
        </p:txBody>
      </p:sp>
      <p:pic>
        <p:nvPicPr>
          <p:cNvPr id="6" name="Picture 2" descr="https://lh4.googleusercontent.com/QcP74liv4qp1eCbsWD9vdmL8T20mdxCinIYdLogQnsczIFht3XNaaF4rspOZnbHTequpolaPzOIUsUM4oUkza0m0AGkvAKebjsdkc-jBMNsnrloXWZznK4StxWe-fFW67_kaZGKL-_T8FBsZ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8088" y="128588"/>
            <a:ext cx="3257550" cy="91440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F1037D61-8CF6-4290-B213-D4A0DF1BB9E7}" type="datetime1">
              <a:rPr lang="en-US" smtClean="0"/>
              <a:pPr/>
              <a:t>9/5/2022</a:t>
            </a:fld>
            <a:endParaRPr lang="en-US"/>
          </a:p>
        </p:txBody>
      </p:sp>
    </p:spTree>
    <p:extLst>
      <p:ext uri="{BB962C8B-B14F-4D97-AF65-F5344CB8AC3E}">
        <p14:creationId xmlns:p14="http://schemas.microsoft.com/office/powerpoint/2010/main" val="2865729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858000"/>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a:t>
            </a:r>
            <a:r>
              <a:rPr lang="en-US" sz="2000" b="1" dirty="0"/>
              <a:t> </a:t>
            </a:r>
            <a:r>
              <a:rPr lang="en-US" sz="2200" b="1" dirty="0">
                <a:latin typeface="Times New Roman" panose="02020603050405020304" pitchFamily="18" charset="0"/>
                <a:cs typeface="Times New Roman" panose="02020603050405020304" pitchFamily="18" charset="0"/>
              </a:rPr>
              <a:t>Message formatting </a:t>
            </a:r>
            <a:r>
              <a:rPr lang="en-US" sz="2200" dirty="0">
                <a:latin typeface="Times New Roman" panose="02020603050405020304" pitchFamily="18" charset="0"/>
                <a:cs typeface="Times New Roman" panose="02020603050405020304" pitchFamily="18" charset="0"/>
              </a:rPr>
              <a:t>– has to do with an agreement between two parties as to the form of the data to be exchanged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or transmitted, such as the binary code for characters.</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Security -</a:t>
            </a:r>
            <a:r>
              <a:rPr lang="en-US" sz="2200" dirty="0">
                <a:latin typeface="Times New Roman" panose="02020603050405020304" pitchFamily="18" charset="0"/>
                <a:cs typeface="Times New Roman" panose="02020603050405020304" pitchFamily="18" charset="0"/>
              </a:rPr>
              <a:t>  It is important to provide some measure of security</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in a data communications system.</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t>
            </a:r>
            <a:r>
              <a:rPr lang="en-US" sz="2000" b="1" dirty="0"/>
              <a:t> </a:t>
            </a:r>
            <a:r>
              <a:rPr lang="en-US" sz="2200" b="1" dirty="0">
                <a:latin typeface="Times New Roman" panose="02020603050405020304" pitchFamily="18" charset="0"/>
                <a:cs typeface="Times New Roman" panose="02020603050405020304" pitchFamily="18" charset="0"/>
              </a:rPr>
              <a:t>Network management  - </a:t>
            </a:r>
            <a:r>
              <a:rPr lang="en-US" sz="2200" dirty="0">
                <a:latin typeface="Times New Roman" panose="02020603050405020304" pitchFamily="18" charset="0"/>
                <a:cs typeface="Times New Roman" panose="02020603050405020304" pitchFamily="18" charset="0"/>
              </a:rPr>
              <a:t> are needed to configure the system , monitor its status, react to failures and overloads &amp;</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plan intelligently for future growth.</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dirty="0"/>
            </a:br>
            <a:br>
              <a:rPr lang="en-US" dirty="0"/>
            </a:br>
            <a:br>
              <a:rPr lang="en-US" dirty="0"/>
            </a:br>
            <a:br>
              <a:rPr lang="en-US" dirty="0"/>
            </a:br>
            <a:endParaRPr lang="en-US" dirty="0"/>
          </a:p>
        </p:txBody>
      </p:sp>
      <p:sp>
        <p:nvSpPr>
          <p:cNvPr id="4" name="Footer Placeholder 3"/>
          <p:cNvSpPr>
            <a:spLocks noGrp="1"/>
          </p:cNvSpPr>
          <p:nvPr>
            <p:ph type="ftr" sz="quarter" idx="11"/>
          </p:nvPr>
        </p:nvSpPr>
        <p:spPr/>
        <p:txBody>
          <a:bodyPr/>
          <a:lstStyle/>
          <a:p>
            <a:r>
              <a:rPr lang="en-US"/>
              <a:t>Department of CSE,GIT       19ECS203, Data Communications</a:t>
            </a:r>
          </a:p>
        </p:txBody>
      </p:sp>
      <p:pic>
        <p:nvPicPr>
          <p:cNvPr id="6" name="Picture 2" descr="https://lh4.googleusercontent.com/QcP74liv4qp1eCbsWD9vdmL8T20mdxCinIYdLogQnsczIFht3XNaaF4rspOZnbHTequpolaPzOIUsUM4oUkza0m0AGkvAKebjsdkc-jBMNsnrloXWZznK4StxWe-fFW67_kaZGKL-_T8FBsZ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8088" y="128588"/>
            <a:ext cx="3257550" cy="91440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BDF93A88-6334-415C-89E2-AED0231740D7}" type="datetime1">
              <a:rPr lang="en-US" smtClean="0"/>
              <a:pPr/>
              <a:t>9/5/2022</a:t>
            </a:fld>
            <a:endParaRPr lang="en-US"/>
          </a:p>
        </p:txBody>
      </p:sp>
    </p:spTree>
    <p:extLst>
      <p:ext uri="{BB962C8B-B14F-4D97-AF65-F5344CB8AC3E}">
        <p14:creationId xmlns:p14="http://schemas.microsoft.com/office/powerpoint/2010/main" val="3687741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rPr>
              <a:t>Fundamental Characteristics</a:t>
            </a:r>
          </a:p>
        </p:txBody>
      </p:sp>
      <p:sp>
        <p:nvSpPr>
          <p:cNvPr id="3" name="Content Placeholder 2"/>
          <p:cNvSpPr>
            <a:spLocks noGrp="1"/>
          </p:cNvSpPr>
          <p:nvPr>
            <p:ph idx="1"/>
          </p:nvPr>
        </p:nvSpPr>
        <p:spPr/>
        <p:txBody>
          <a:bodyPr>
            <a:normAutofit/>
          </a:bodyPr>
          <a:lstStyle/>
          <a:p>
            <a:r>
              <a:rPr lang="en-IN" dirty="0"/>
              <a:t>The effectiveness of a data communications system depends on four fundamental characteristics:</a:t>
            </a:r>
          </a:p>
          <a:p>
            <a:pPr marL="0" indent="0">
              <a:buNone/>
            </a:pPr>
            <a:r>
              <a:rPr lang="en-US" b="1" dirty="0">
                <a:cs typeface="Times New Roman" pitchFamily="18" charset="0"/>
              </a:rPr>
              <a:t>1. Delivery: </a:t>
            </a:r>
            <a:r>
              <a:rPr lang="en-US" dirty="0">
                <a:cs typeface="Times New Roman" pitchFamily="18" charset="0"/>
              </a:rPr>
              <a:t>The system must deliver data to the correct destination. Data must be received by the intended device or user and only by that device or user.</a:t>
            </a:r>
            <a:br>
              <a:rPr lang="en-US" dirty="0">
                <a:cs typeface="Times New Roman" pitchFamily="18" charset="0"/>
              </a:rPr>
            </a:br>
            <a:br>
              <a:rPr lang="en-US" dirty="0">
                <a:cs typeface="Times New Roman" pitchFamily="18" charset="0"/>
              </a:rPr>
            </a:br>
            <a:r>
              <a:rPr lang="en-US" b="1" dirty="0">
                <a:cs typeface="Times New Roman" pitchFamily="18" charset="0"/>
              </a:rPr>
              <a:t>2. Accuracy: </a:t>
            </a:r>
            <a:r>
              <a:rPr lang="en-US" dirty="0">
                <a:cs typeface="Times New Roman" pitchFamily="18" charset="0"/>
              </a:rPr>
              <a:t>The system must deliver the data accurately. Data that have been altered in transmission and left uncorrected are unusable.</a:t>
            </a: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9331"/>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403136"/>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65681"/>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418710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rPr>
              <a:t>Fundamental Characteristics</a:t>
            </a:r>
          </a:p>
        </p:txBody>
      </p:sp>
      <p:sp>
        <p:nvSpPr>
          <p:cNvPr id="3" name="Content Placeholder 2"/>
          <p:cNvSpPr>
            <a:spLocks noGrp="1"/>
          </p:cNvSpPr>
          <p:nvPr>
            <p:ph idx="1"/>
          </p:nvPr>
        </p:nvSpPr>
        <p:spPr/>
        <p:txBody>
          <a:bodyPr>
            <a:normAutofit/>
          </a:bodyPr>
          <a:lstStyle/>
          <a:p>
            <a:pPr marL="0" indent="0" algn="just">
              <a:buNone/>
            </a:pPr>
            <a:r>
              <a:rPr lang="en-US" b="1" dirty="0">
                <a:cs typeface="Times New Roman" pitchFamily="18" charset="0"/>
              </a:rPr>
              <a:t>3. Timeliness: </a:t>
            </a:r>
            <a:r>
              <a:rPr lang="en-US" dirty="0">
                <a:cs typeface="Times New Roman" pitchFamily="18" charset="0"/>
              </a:rPr>
              <a:t>The system must deliver data in a timely manner. Data delivered late are useless. In the case of video and audio, timely delivery means delivering data as they are produced, in the same order that they are produced, and without significant delay. This kind of delivery is called real-time transmission.</a:t>
            </a:r>
            <a:br>
              <a:rPr lang="en-US" dirty="0">
                <a:cs typeface="Times New Roman" pitchFamily="18" charset="0"/>
              </a:rPr>
            </a:br>
            <a:br>
              <a:rPr lang="en-US" dirty="0">
                <a:cs typeface="Times New Roman" pitchFamily="18" charset="0"/>
              </a:rPr>
            </a:br>
            <a:r>
              <a:rPr lang="en-US" b="1" dirty="0">
                <a:cs typeface="Times New Roman" pitchFamily="18" charset="0"/>
              </a:rPr>
              <a:t>4. Jitter: </a:t>
            </a:r>
            <a:r>
              <a:rPr lang="en-US" dirty="0">
                <a:cs typeface="Times New Roman" pitchFamily="18" charset="0"/>
              </a:rPr>
              <a:t>Jitter refers to the variation in the packet arrival time. It is the uneven delay in the delivery of audio or video packets. For example, let us assume that video packets are sent every 3ms. If some of the packets arrive with 3-ms delay and others with 4-ms delay, an uneven quality in the video is the result.</a:t>
            </a: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2844623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858000"/>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sz="2200" b="1" dirty="0">
                <a:latin typeface="Times New Roman" panose="02020603050405020304" pitchFamily="18" charset="0"/>
                <a:cs typeface="Times New Roman" panose="02020603050405020304" pitchFamily="18" charset="0"/>
              </a:rPr>
              <a:t>Data Communications Model :</a:t>
            </a: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                                                     </a:t>
            </a: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                                                      </a:t>
            </a:r>
            <a:br>
              <a:rPr lang="en-US" sz="22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Fig : Simplified Data Communications Model</a:t>
            </a:r>
            <a:br>
              <a:rPr lang="en-US" sz="2200" b="1" dirty="0">
                <a:solidFill>
                  <a:srgbClr val="FF0000"/>
                </a:solidFill>
                <a:latin typeface="Times New Roman" panose="02020603050405020304" pitchFamily="18" charset="0"/>
                <a:cs typeface="Times New Roman" panose="02020603050405020304" pitchFamily="18" charset="0"/>
              </a:rPr>
            </a:br>
            <a:br>
              <a:rPr lang="en-US" sz="2200" b="1" dirty="0">
                <a:solidFill>
                  <a:srgbClr val="FF0000"/>
                </a:solidFill>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dirty="0"/>
            </a:br>
            <a:br>
              <a:rPr lang="en-US" dirty="0"/>
            </a:br>
            <a:br>
              <a:rPr lang="en-US" dirty="0"/>
            </a:br>
            <a:br>
              <a:rPr lang="en-US" dirty="0"/>
            </a:br>
            <a:endParaRPr lang="en-US" dirty="0"/>
          </a:p>
        </p:txBody>
      </p:sp>
      <p:sp>
        <p:nvSpPr>
          <p:cNvPr id="4" name="Footer Placeholder 3"/>
          <p:cNvSpPr>
            <a:spLocks noGrp="1"/>
          </p:cNvSpPr>
          <p:nvPr>
            <p:ph type="ftr" sz="quarter" idx="11"/>
          </p:nvPr>
        </p:nvSpPr>
        <p:spPr/>
        <p:txBody>
          <a:bodyPr/>
          <a:lstStyle/>
          <a:p>
            <a:r>
              <a:rPr lang="en-US"/>
              <a:t>Department of CSE,GIT       19ECS203, Data Communications</a:t>
            </a:r>
          </a:p>
        </p:txBody>
      </p:sp>
      <p:pic>
        <p:nvPicPr>
          <p:cNvPr id="6" name="Picture 2" descr="https://lh4.googleusercontent.com/QcP74liv4qp1eCbsWD9vdmL8T20mdxCinIYdLogQnsczIFht3XNaaF4rspOZnbHTequpolaPzOIUsUM4oUkza0m0AGkvAKebjsdkc-jBMNsnrloXWZznK4StxWe-fFW67_kaZGKL-_T8FBsZW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8088" y="128588"/>
            <a:ext cx="3257550" cy="91440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19F9CFA7-ADB8-4357-A824-702DE62815B8}" type="datetime1">
              <a:rPr lang="en-US" smtClean="0"/>
              <a:pPr/>
              <a:t>9/5/2022</a:t>
            </a:fld>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13" y="1485900"/>
            <a:ext cx="10796587" cy="3166542"/>
          </a:xfrm>
          <a:prstGeom prst="rect">
            <a:avLst/>
          </a:prstGeom>
        </p:spPr>
      </p:pic>
    </p:spTree>
    <p:extLst>
      <p:ext uri="{BB962C8B-B14F-4D97-AF65-F5344CB8AC3E}">
        <p14:creationId xmlns:p14="http://schemas.microsoft.com/office/powerpoint/2010/main" val="2415385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858000"/>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sz="2200" dirty="0">
                <a:latin typeface="Times New Roman" pitchFamily="18" charset="0"/>
                <a:cs typeface="Times New Roman" pitchFamily="18" charset="0"/>
              </a:rPr>
              <a:t>. The block diagram can be explained using electronic mail as an example</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Let the input device and transmitter are components of a PC</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The user of the PC wishes to send a message ‘m’ to another user</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The user activates the electronic mail package on the PC &amp; enters the message via the key board</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We can view a sequence of bits(g) in memory </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PC is now connected to some transmission medium such as LAN, DSL, </a:t>
            </a:r>
            <a:r>
              <a:rPr lang="en-US" sz="2200" dirty="0" err="1">
                <a:latin typeface="Times New Roman" panose="02020603050405020304" pitchFamily="18" charset="0"/>
                <a:cs typeface="Times New Roman" panose="02020603050405020304" pitchFamily="18" charset="0"/>
              </a:rPr>
              <a:t>etc</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The i/p data are transferred to the transmitter as a sequence of voltage shifts g(t)</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The transmitter is connected directly to the medium &amp; converts the incoming stream g(t) into a signal s(t)  suitable </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for transmission  </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The transmitted signal s(t) presented to the medium is subject to a number of impairments before it reaches the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receiver</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dirty="0"/>
            </a:br>
            <a:br>
              <a:rPr lang="en-US" dirty="0"/>
            </a:br>
            <a:br>
              <a:rPr lang="en-US" dirty="0"/>
            </a:br>
            <a:br>
              <a:rPr lang="en-US" dirty="0"/>
            </a:br>
            <a:endParaRPr lang="en-US" dirty="0"/>
          </a:p>
        </p:txBody>
      </p:sp>
      <p:sp>
        <p:nvSpPr>
          <p:cNvPr id="4" name="Footer Placeholder 3"/>
          <p:cNvSpPr>
            <a:spLocks noGrp="1"/>
          </p:cNvSpPr>
          <p:nvPr>
            <p:ph type="ftr" sz="quarter" idx="11"/>
          </p:nvPr>
        </p:nvSpPr>
        <p:spPr/>
        <p:txBody>
          <a:bodyPr/>
          <a:lstStyle/>
          <a:p>
            <a:r>
              <a:rPr lang="en-US"/>
              <a:t>Department of CSE,GIT       19ECS203, Data Communications</a:t>
            </a:r>
          </a:p>
        </p:txBody>
      </p:sp>
      <p:pic>
        <p:nvPicPr>
          <p:cNvPr id="6" name="Picture 2" descr="https://lh4.googleusercontent.com/QcP74liv4qp1eCbsWD9vdmL8T20mdxCinIYdLogQnsczIFht3XNaaF4rspOZnbHTequpolaPzOIUsUM4oUkza0m0AGkvAKebjsdkc-jBMNsnrloXWZznK4StxWe-fFW67_kaZGKL-_T8FBsZ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8088" y="128588"/>
            <a:ext cx="3257550" cy="91440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BDF93A88-6334-415C-89E2-AED0231740D7}" type="datetime1">
              <a:rPr lang="en-US" smtClean="0"/>
              <a:pPr/>
              <a:t>9/5/2022</a:t>
            </a:fld>
            <a:endParaRPr lang="en-US"/>
          </a:p>
        </p:txBody>
      </p:sp>
    </p:spTree>
    <p:extLst>
      <p:ext uri="{BB962C8B-B14F-4D97-AF65-F5344CB8AC3E}">
        <p14:creationId xmlns:p14="http://schemas.microsoft.com/office/powerpoint/2010/main" val="242288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9821" y="1083364"/>
            <a:ext cx="8526631" cy="4770783"/>
          </a:xfrm>
        </p:spPr>
        <p:txBody>
          <a:bodyPr>
            <a:noAutofit/>
          </a:bodyPr>
          <a:lstStyle/>
          <a:p>
            <a:pPr algn="l"/>
            <a:r>
              <a:rPr lang="en-IN" sz="2400" i="1" dirty="0"/>
              <a:t>A majority of computer applications require communication of data from one device to another. As such, this course deals with data communications, including </a:t>
            </a:r>
            <a:r>
              <a:rPr lang="en-IN" sz="2400" i="1" dirty="0">
                <a:solidFill>
                  <a:srgbClr val="FF0000"/>
                </a:solidFill>
              </a:rPr>
              <a:t>conversion of data into a signal, </a:t>
            </a:r>
            <a:r>
              <a:rPr lang="en-IN" sz="2400" i="1" dirty="0">
                <a:solidFill>
                  <a:srgbClr val="0070C0"/>
                </a:solidFill>
              </a:rPr>
              <a:t>propagation of the signal through a medium </a:t>
            </a:r>
            <a:r>
              <a:rPr lang="en-IN" sz="2400" i="1" dirty="0"/>
              <a:t>and </a:t>
            </a:r>
            <a:r>
              <a:rPr lang="en-IN" sz="2400" i="1" dirty="0">
                <a:solidFill>
                  <a:srgbClr val="00B050"/>
                </a:solidFill>
              </a:rPr>
              <a:t>conversion of the signal back into data</a:t>
            </a:r>
            <a:r>
              <a:rPr lang="en-IN" sz="2400" i="1" dirty="0"/>
              <a:t>. </a:t>
            </a:r>
            <a:br>
              <a:rPr lang="en-IN" sz="2400" i="1" dirty="0"/>
            </a:br>
            <a:r>
              <a:rPr lang="en-IN" sz="2400" i="1" dirty="0"/>
              <a:t>Proper communication also requires the two communicating devices </a:t>
            </a:r>
            <a:r>
              <a:rPr lang="en-IN" sz="2400" b="1" i="1" dirty="0"/>
              <a:t>to follow a common protocol.  </a:t>
            </a:r>
            <a:r>
              <a:rPr lang="en-IN" sz="2400" i="1" dirty="0"/>
              <a:t>This course covers the concepts of layered network architecture, properties of different transmission media and data communication principles.   </a:t>
            </a:r>
            <a:br>
              <a:rPr lang="en-IN" sz="2400" i="1" dirty="0"/>
            </a:br>
            <a:r>
              <a:rPr lang="en-IN" sz="2400" i="1" dirty="0"/>
              <a:t>Various </a:t>
            </a:r>
            <a:r>
              <a:rPr lang="en-IN" sz="2400" i="1" dirty="0">
                <a:solidFill>
                  <a:srgbClr val="C00000"/>
                </a:solidFill>
              </a:rPr>
              <a:t>signal encoding techniques </a:t>
            </a:r>
            <a:r>
              <a:rPr lang="en-IN" sz="2400" i="1" dirty="0"/>
              <a:t>and their merits and demerits are taught, together with </a:t>
            </a:r>
            <a:r>
              <a:rPr lang="en-IN" sz="2400" i="1" dirty="0">
                <a:solidFill>
                  <a:srgbClr val="0070C0"/>
                </a:solidFill>
              </a:rPr>
              <a:t>basic error and flow control </a:t>
            </a:r>
            <a:r>
              <a:rPr lang="en-IN" sz="2400" i="1" dirty="0"/>
              <a:t>techniques and </a:t>
            </a:r>
            <a:r>
              <a:rPr lang="en-IN" sz="2400" i="1" dirty="0">
                <a:solidFill>
                  <a:srgbClr val="7030A0"/>
                </a:solidFill>
              </a:rPr>
              <a:t>multiplexing.</a:t>
            </a:r>
            <a:endParaRPr lang="en-IN" sz="2400" dirty="0">
              <a:solidFill>
                <a:srgbClr val="7030A0"/>
              </a:solidFill>
            </a:endParaRPr>
          </a:p>
        </p:txBody>
      </p:sp>
      <p:sp>
        <p:nvSpPr>
          <p:cNvPr id="7" name="Subtitle 6"/>
          <p:cNvSpPr>
            <a:spLocks noGrp="1"/>
          </p:cNvSpPr>
          <p:nvPr>
            <p:ph type="subTitle" idx="1"/>
          </p:nvPr>
        </p:nvSpPr>
        <p:spPr>
          <a:xfrm>
            <a:off x="1707931" y="409903"/>
            <a:ext cx="7239000" cy="838200"/>
          </a:xfrm>
        </p:spPr>
        <p:txBody>
          <a:bodyPr>
            <a:normAutofit/>
          </a:bodyPr>
          <a:lstStyle/>
          <a:p>
            <a:r>
              <a:rPr lang="en-IN" sz="4000" dirty="0">
                <a:solidFill>
                  <a:srgbClr val="C00000"/>
                </a:solidFill>
              </a:rPr>
              <a:t>Preamble</a:t>
            </a:r>
          </a:p>
        </p:txBody>
      </p:sp>
      <p:sp>
        <p:nvSpPr>
          <p:cNvPr id="6" name="Date Placeholder 9"/>
          <p:cNvSpPr>
            <a:spLocks noGrp="1"/>
          </p:cNvSpPr>
          <p:nvPr>
            <p:ph type="dt" sz="half" idx="10"/>
          </p:nvPr>
        </p:nvSpPr>
        <p:spPr/>
        <p:txBody>
          <a:bodyPr/>
          <a:lstStyle/>
          <a:p>
            <a:fld id="{3A5125F7-89CA-4B3E-AB31-A960B7682910}" type="datetime3">
              <a:rPr lang="en-US" smtClean="0"/>
              <a:pPr/>
              <a:t>5 September 2022</a:t>
            </a:fld>
            <a:endParaRPr lang="en-US" dirty="0"/>
          </a:p>
        </p:txBody>
      </p:sp>
      <p:sp>
        <p:nvSpPr>
          <p:cNvPr id="8" name="Footer Placeholder 5">
            <a:extLst>
              <a:ext uri="{FF2B5EF4-FFF2-40B4-BE49-F238E27FC236}">
                <a16:creationId xmlns:a16="http://schemas.microsoft.com/office/drawing/2014/main" id="{9D2497EB-00D4-4322-A640-E971A8A345E3}"/>
              </a:ext>
            </a:extLst>
          </p:cNvPr>
          <p:cNvSpPr>
            <a:spLocks noGrp="1"/>
          </p:cNvSpPr>
          <p:nvPr>
            <p:ph type="ftr" sz="quarter" idx="11"/>
          </p:nvPr>
        </p:nvSpPr>
        <p:spPr>
          <a:xfrm>
            <a:off x="2146041" y="6356353"/>
            <a:ext cx="7074159" cy="365125"/>
          </a:xfrm>
        </p:spPr>
        <p:txBody>
          <a:bodyPr/>
          <a:lstStyle/>
          <a:p>
            <a:r>
              <a:rPr lang="en-US" dirty="0"/>
              <a:t>Department of EECE, GIT                            </a:t>
            </a:r>
          </a:p>
          <a:p>
            <a:r>
              <a:rPr lang="en-US" dirty="0"/>
              <a:t>Course Code and Course Title:</a:t>
            </a:r>
            <a:r>
              <a:rPr lang="en-IN" b="1" dirty="0"/>
              <a:t> 19ECS203: DATA COMMUNICATIONS</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858000"/>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sz="2200" dirty="0">
                <a:latin typeface="Times New Roman" pitchFamily="18" charset="0"/>
                <a:cs typeface="Times New Roman" pitchFamily="18" charset="0"/>
              </a:rPr>
              <a:t>. The received signal r(t) may differ from s(t) </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The receiver will attempt to estimate the original signal s(t) based on r(t) &amp; its </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knowledge of the medium, producing a sequence of bits g</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(t) </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The destination system will determine if an error has occurred </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This data will be given to the user via an o/p device such as printer/screen</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 The message m</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 will usually be an exact copy of the original message (m)  </a:t>
            </a: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sz="2200" dirty="0">
                <a:latin typeface="Times New Roman" pitchFamily="18" charset="0"/>
                <a:cs typeface="Times New Roman" pitchFamily="18" charset="0"/>
              </a:rPr>
            </a:br>
            <a:br>
              <a:rPr lang="en-US" dirty="0"/>
            </a:br>
            <a:br>
              <a:rPr lang="en-US" dirty="0"/>
            </a:br>
            <a:br>
              <a:rPr lang="en-US" dirty="0"/>
            </a:br>
            <a:endParaRPr lang="en-US" dirty="0"/>
          </a:p>
        </p:txBody>
      </p:sp>
      <p:sp>
        <p:nvSpPr>
          <p:cNvPr id="4" name="Footer Placeholder 3"/>
          <p:cNvSpPr>
            <a:spLocks noGrp="1"/>
          </p:cNvSpPr>
          <p:nvPr>
            <p:ph type="ftr" sz="quarter" idx="11"/>
          </p:nvPr>
        </p:nvSpPr>
        <p:spPr/>
        <p:txBody>
          <a:bodyPr/>
          <a:lstStyle/>
          <a:p>
            <a:r>
              <a:rPr lang="en-US"/>
              <a:t>Department of CSE,GIT       19ECS203, Data Communications</a:t>
            </a:r>
          </a:p>
        </p:txBody>
      </p:sp>
      <p:pic>
        <p:nvPicPr>
          <p:cNvPr id="6" name="Picture 2" descr="https://lh4.googleusercontent.com/QcP74liv4qp1eCbsWD9vdmL8T20mdxCinIYdLogQnsczIFht3XNaaF4rspOZnbHTequpolaPzOIUsUM4oUkza0m0AGkvAKebjsdkc-jBMNsnrloXWZznK4StxWe-fFW67_kaZGKL-_T8FBsZ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8088" y="128588"/>
            <a:ext cx="3257550" cy="91440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BDF93A88-6334-415C-89E2-AED0231740D7}" type="datetime1">
              <a:rPr lang="en-US" smtClean="0"/>
              <a:pPr/>
              <a:t>9/5/2022</a:t>
            </a:fld>
            <a:endParaRPr lang="en-US"/>
          </a:p>
        </p:txBody>
      </p:sp>
    </p:spTree>
    <p:extLst>
      <p:ext uri="{BB962C8B-B14F-4D97-AF65-F5344CB8AC3E}">
        <p14:creationId xmlns:p14="http://schemas.microsoft.com/office/powerpoint/2010/main" val="3807763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t>Data Flow: </a:t>
            </a:r>
            <a:r>
              <a:rPr lang="en-IN" b="1" spc="-35" dirty="0"/>
              <a:t>Transmission</a:t>
            </a:r>
            <a:r>
              <a:rPr lang="en-IN" b="1" spc="-100" dirty="0"/>
              <a:t> </a:t>
            </a:r>
            <a:r>
              <a:rPr lang="en-IN" b="1" dirty="0"/>
              <a:t>Modes</a:t>
            </a:r>
          </a:p>
        </p:txBody>
      </p:sp>
      <p:sp>
        <p:nvSpPr>
          <p:cNvPr id="10" name="Content Placeholder 2"/>
          <p:cNvSpPr txBox="1">
            <a:spLocks/>
          </p:cNvSpPr>
          <p:nvPr/>
        </p:nvSpPr>
        <p:spPr>
          <a:xfrm>
            <a:off x="2090057" y="164274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Communication between two devices can be </a:t>
            </a:r>
          </a:p>
          <a:p>
            <a:pPr marL="514350" indent="-514350">
              <a:buFont typeface="+mj-lt"/>
              <a:buAutoNum type="arabicPeriod"/>
            </a:pPr>
            <a:r>
              <a:rPr lang="en-IN" dirty="0"/>
              <a:t>Simplex</a:t>
            </a:r>
          </a:p>
          <a:p>
            <a:pPr marL="514350" indent="-514350">
              <a:buFont typeface="+mj-lt"/>
              <a:buAutoNum type="arabicPeriod"/>
            </a:pPr>
            <a:r>
              <a:rPr lang="en-IN" dirty="0"/>
              <a:t>Half-duplex </a:t>
            </a:r>
          </a:p>
          <a:p>
            <a:pPr marL="514350" indent="-514350">
              <a:buFont typeface="+mj-lt"/>
              <a:buAutoNum type="arabicPeriod"/>
            </a:pPr>
            <a:r>
              <a:rPr lang="en-IN" dirty="0"/>
              <a:t>Full-duplex.</a:t>
            </a:r>
          </a:p>
        </p:txBody>
      </p:sp>
    </p:spTree>
    <p:extLst>
      <p:ext uri="{BB962C8B-B14F-4D97-AF65-F5344CB8AC3E}">
        <p14:creationId xmlns:p14="http://schemas.microsoft.com/office/powerpoint/2010/main" val="2576610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7588" y="250031"/>
            <a:ext cx="4386943" cy="738981"/>
          </a:xfrm>
        </p:spPr>
        <p:txBody>
          <a:bodyPr/>
          <a:lstStyle/>
          <a:p>
            <a:pPr algn="ctr"/>
            <a:r>
              <a:rPr lang="en-IN" b="1" dirty="0"/>
              <a:t>Simplex</a:t>
            </a:r>
          </a:p>
        </p:txBody>
      </p:sp>
      <p:sp>
        <p:nvSpPr>
          <p:cNvPr id="3" name="Content Placeholder 2"/>
          <p:cNvSpPr>
            <a:spLocks noGrp="1"/>
          </p:cNvSpPr>
          <p:nvPr>
            <p:ph idx="1"/>
          </p:nvPr>
        </p:nvSpPr>
        <p:spPr>
          <a:xfrm>
            <a:off x="1981200" y="1219201"/>
            <a:ext cx="8458200" cy="4906963"/>
          </a:xfrm>
        </p:spPr>
        <p:txBody>
          <a:bodyPr>
            <a:normAutofit/>
          </a:bodyPr>
          <a:lstStyle/>
          <a:p>
            <a:pPr algn="just"/>
            <a:r>
              <a:rPr lang="en-IN" sz="2000" dirty="0"/>
              <a:t>In simplex mode, the communication is unidirectional, as on a one-way street. Only one of the two devices on a link can transmit; the other can only receive.</a:t>
            </a:r>
          </a:p>
          <a:p>
            <a:pPr algn="just"/>
            <a:r>
              <a:rPr lang="en-IN" sz="2000" dirty="0"/>
              <a:t>Keyboards and traditional monitors are examples of simplex devices. The keyboard can only introduce input; the monitor can only accept output. </a:t>
            </a:r>
          </a:p>
          <a:p>
            <a:pPr algn="just"/>
            <a:r>
              <a:rPr lang="en-IN" sz="2000" dirty="0"/>
              <a:t>The simplex mode can use the entire capacity of the channel to send data in one direction.</a:t>
            </a:r>
          </a:p>
        </p:txBody>
      </p:sp>
      <p:pic>
        <p:nvPicPr>
          <p:cNvPr id="4" name="object 12"/>
          <p:cNvPicPr>
            <a:picLocks noChangeAspect="1" noChangeArrowheads="1"/>
          </p:cNvPicPr>
          <p:nvPr/>
        </p:nvPicPr>
        <p:blipFill>
          <a:blip r:embed="rId2"/>
          <a:srcRect/>
          <a:stretch>
            <a:fillRect/>
          </a:stretch>
        </p:blipFill>
        <p:spPr bwMode="auto">
          <a:xfrm>
            <a:off x="3727131" y="3526052"/>
            <a:ext cx="5130730" cy="249127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8934450" y="0"/>
            <a:ext cx="3257550" cy="914400"/>
          </a:xfrm>
          <a:prstGeom prst="rect">
            <a:avLst/>
          </a:prstGeom>
          <a:noFill/>
          <a:ln w="9525">
            <a:noFill/>
            <a:miter lim="800000"/>
            <a:headEnd/>
            <a:tailEnd/>
          </a:ln>
        </p:spPr>
      </p:pic>
      <p:sp>
        <p:nvSpPr>
          <p:cNvPr id="6" name="Footer Placeholder 5"/>
          <p:cNvSpPr>
            <a:spLocks noGrp="1"/>
          </p:cNvSpPr>
          <p:nvPr>
            <p:ph type="ftr" sz="quarter" idx="11"/>
          </p:nvPr>
        </p:nvSpPr>
        <p:spPr>
          <a:xfrm>
            <a:off x="2146041" y="6356353"/>
            <a:ext cx="7074159"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493150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6330" y="152400"/>
            <a:ext cx="4648200" cy="1035130"/>
          </a:xfrm>
        </p:spPr>
        <p:txBody>
          <a:bodyPr>
            <a:normAutofit/>
          </a:bodyPr>
          <a:lstStyle/>
          <a:p>
            <a:r>
              <a:rPr lang="en-IN" sz="4000" b="1" spc="-5" dirty="0">
                <a:uFill>
                  <a:solidFill>
                    <a:srgbClr val="000000"/>
                  </a:solidFill>
                </a:uFill>
                <a:latin typeface="Constantia"/>
                <a:cs typeface="Constantia"/>
              </a:rPr>
              <a:t>Half-Duplex</a:t>
            </a:r>
            <a:endParaRPr lang="en-IN" sz="4000" dirty="0"/>
          </a:p>
        </p:txBody>
      </p:sp>
      <p:sp>
        <p:nvSpPr>
          <p:cNvPr id="5" name="object 9"/>
          <p:cNvSpPr txBox="1">
            <a:spLocks noGrp="1"/>
          </p:cNvSpPr>
          <p:nvPr>
            <p:ph idx="1"/>
          </p:nvPr>
        </p:nvSpPr>
        <p:spPr>
          <a:xfrm>
            <a:off x="1981200" y="1600203"/>
            <a:ext cx="8458200" cy="812015"/>
          </a:xfrm>
          <a:prstGeom prst="rect">
            <a:avLst/>
          </a:prstGeom>
        </p:spPr>
        <p:txBody>
          <a:bodyPr vert="horz" wrap="square" lIns="0" tIns="12698" rIns="0" bIns="0" rtlCol="0">
            <a:spAutoFit/>
          </a:bodyPr>
          <a:lstStyle/>
          <a:p>
            <a:pPr marL="286975" indent="-274277">
              <a:spcBef>
                <a:spcPts val="100"/>
              </a:spcBef>
              <a:buClr>
                <a:srgbClr val="0AD0D9"/>
              </a:buClr>
              <a:buSzPct val="94444"/>
              <a:buFont typeface="Wingdings 2"/>
              <a:buChar char=""/>
              <a:tabLst>
                <a:tab pos="286340" algn="l"/>
                <a:tab pos="286975" algn="l"/>
              </a:tabLst>
              <a:defRPr/>
            </a:pPr>
            <a:r>
              <a:rPr sz="1800" b="1" u="sng" spc="-5" dirty="0">
                <a:uFill>
                  <a:solidFill>
                    <a:srgbClr val="000000"/>
                  </a:solidFill>
                </a:uFill>
                <a:latin typeface="Constantia"/>
                <a:cs typeface="Constantia"/>
              </a:rPr>
              <a:t>Half-Duplex:</a:t>
            </a:r>
            <a:r>
              <a:rPr sz="1800" b="1" spc="-5" dirty="0">
                <a:latin typeface="Constantia"/>
                <a:cs typeface="Constantia"/>
              </a:rPr>
              <a:t> </a:t>
            </a:r>
            <a:r>
              <a:rPr sz="1800" dirty="0">
                <a:latin typeface="Constantia"/>
                <a:cs typeface="Constantia"/>
              </a:rPr>
              <a:t>Each station </a:t>
            </a:r>
            <a:r>
              <a:rPr sz="1800" spc="-5" dirty="0">
                <a:latin typeface="Constantia"/>
                <a:cs typeface="Constantia"/>
              </a:rPr>
              <a:t>can </a:t>
            </a:r>
            <a:r>
              <a:rPr sz="1800" dirty="0">
                <a:latin typeface="Constantia"/>
                <a:cs typeface="Constantia"/>
              </a:rPr>
              <a:t>both </a:t>
            </a:r>
            <a:r>
              <a:rPr sz="1800" spc="-5" dirty="0">
                <a:latin typeface="Constantia"/>
                <a:cs typeface="Constantia"/>
              </a:rPr>
              <a:t>transmit </a:t>
            </a:r>
            <a:r>
              <a:rPr sz="1800" dirty="0">
                <a:latin typeface="Constantia"/>
                <a:cs typeface="Constantia"/>
              </a:rPr>
              <a:t>and </a:t>
            </a:r>
            <a:r>
              <a:rPr sz="1800" spc="-20" dirty="0">
                <a:latin typeface="Constantia"/>
                <a:cs typeface="Constantia"/>
              </a:rPr>
              <a:t>receive,</a:t>
            </a:r>
            <a:r>
              <a:rPr sz="1800" spc="55" dirty="0">
                <a:latin typeface="Constantia"/>
                <a:cs typeface="Constantia"/>
              </a:rPr>
              <a:t> </a:t>
            </a:r>
            <a:r>
              <a:rPr sz="1800" spc="-5" dirty="0">
                <a:latin typeface="Constantia"/>
                <a:cs typeface="Constantia"/>
              </a:rPr>
              <a:t>but not </a:t>
            </a:r>
            <a:r>
              <a:rPr sz="1800" dirty="0">
                <a:latin typeface="Constantia"/>
                <a:cs typeface="Constantia"/>
              </a:rPr>
              <a:t>at the </a:t>
            </a:r>
            <a:r>
              <a:rPr sz="1800" spc="-5" dirty="0">
                <a:latin typeface="Constantia"/>
                <a:cs typeface="Constantia"/>
              </a:rPr>
              <a:t>same</a:t>
            </a:r>
            <a:endParaRPr sz="1800" dirty="0">
              <a:latin typeface="Constantia"/>
              <a:cs typeface="Constantia"/>
            </a:endParaRPr>
          </a:p>
          <a:p>
            <a:pPr marL="286340">
              <a:spcBef>
                <a:spcPts val="0"/>
              </a:spcBef>
              <a:defRPr/>
            </a:pPr>
            <a:r>
              <a:rPr sz="1800" spc="-5" dirty="0">
                <a:latin typeface="Constantia"/>
                <a:cs typeface="Constantia"/>
              </a:rPr>
              <a:t>time.</a:t>
            </a:r>
            <a:r>
              <a:rPr sz="1800" spc="-15" dirty="0">
                <a:latin typeface="Constantia"/>
                <a:cs typeface="Constantia"/>
              </a:rPr>
              <a:t> </a:t>
            </a:r>
            <a:r>
              <a:rPr sz="1800" dirty="0">
                <a:latin typeface="Constantia"/>
                <a:cs typeface="Constantia"/>
              </a:rPr>
              <a:t>When</a:t>
            </a:r>
            <a:r>
              <a:rPr sz="1800" spc="-85" dirty="0">
                <a:latin typeface="Constantia"/>
                <a:cs typeface="Constantia"/>
              </a:rPr>
              <a:t> </a:t>
            </a:r>
            <a:r>
              <a:rPr sz="1800" spc="-5" dirty="0">
                <a:latin typeface="Constantia"/>
                <a:cs typeface="Constantia"/>
              </a:rPr>
              <a:t>one</a:t>
            </a:r>
            <a:r>
              <a:rPr sz="1800" spc="-80" dirty="0">
                <a:latin typeface="Constantia"/>
                <a:cs typeface="Constantia"/>
              </a:rPr>
              <a:t> </a:t>
            </a:r>
            <a:r>
              <a:rPr sz="1800" spc="-15" dirty="0">
                <a:latin typeface="Constantia"/>
                <a:cs typeface="Constantia"/>
              </a:rPr>
              <a:t>device </a:t>
            </a:r>
            <a:r>
              <a:rPr sz="1800" spc="-5" dirty="0">
                <a:latin typeface="Constantia"/>
                <a:cs typeface="Constantia"/>
              </a:rPr>
              <a:t>is</a:t>
            </a:r>
            <a:r>
              <a:rPr sz="1800" spc="-80" dirty="0">
                <a:latin typeface="Constantia"/>
                <a:cs typeface="Constantia"/>
              </a:rPr>
              <a:t> </a:t>
            </a:r>
            <a:r>
              <a:rPr sz="1800" spc="-10" dirty="0">
                <a:latin typeface="Constantia"/>
                <a:cs typeface="Constantia"/>
              </a:rPr>
              <a:t>sending,</a:t>
            </a:r>
            <a:r>
              <a:rPr sz="1800" dirty="0">
                <a:latin typeface="Constantia"/>
                <a:cs typeface="Constantia"/>
              </a:rPr>
              <a:t> the</a:t>
            </a:r>
            <a:r>
              <a:rPr sz="1800" spc="-90" dirty="0">
                <a:latin typeface="Constantia"/>
                <a:cs typeface="Constantia"/>
              </a:rPr>
              <a:t> </a:t>
            </a:r>
            <a:r>
              <a:rPr sz="1800" dirty="0">
                <a:latin typeface="Constantia"/>
                <a:cs typeface="Constantia"/>
              </a:rPr>
              <a:t>other</a:t>
            </a:r>
            <a:r>
              <a:rPr sz="1800" spc="-114" dirty="0">
                <a:latin typeface="Constantia"/>
                <a:cs typeface="Constantia"/>
              </a:rPr>
              <a:t> </a:t>
            </a:r>
            <a:r>
              <a:rPr sz="1800" spc="-5" dirty="0">
                <a:latin typeface="Constantia"/>
                <a:cs typeface="Constantia"/>
              </a:rPr>
              <a:t>can</a:t>
            </a:r>
            <a:r>
              <a:rPr sz="1800" spc="-85" dirty="0">
                <a:latin typeface="Constantia"/>
                <a:cs typeface="Constantia"/>
              </a:rPr>
              <a:t> </a:t>
            </a:r>
            <a:r>
              <a:rPr sz="1800" spc="-10" dirty="0">
                <a:latin typeface="Constantia"/>
                <a:cs typeface="Constantia"/>
              </a:rPr>
              <a:t>only</a:t>
            </a:r>
            <a:r>
              <a:rPr sz="1800" spc="-70" dirty="0">
                <a:latin typeface="Constantia"/>
                <a:cs typeface="Constantia"/>
              </a:rPr>
              <a:t> </a:t>
            </a:r>
            <a:r>
              <a:rPr sz="1800" spc="-20" dirty="0">
                <a:latin typeface="Constantia"/>
                <a:cs typeface="Constantia"/>
              </a:rPr>
              <a:t>receive</a:t>
            </a:r>
            <a:r>
              <a:rPr sz="1800" spc="-90" dirty="0">
                <a:latin typeface="Constantia"/>
                <a:cs typeface="Constantia"/>
              </a:rPr>
              <a:t> </a:t>
            </a:r>
            <a:r>
              <a:rPr sz="1800" spc="-5" dirty="0">
                <a:latin typeface="Constantia"/>
                <a:cs typeface="Constantia"/>
              </a:rPr>
              <a:t>and</a:t>
            </a:r>
            <a:r>
              <a:rPr sz="1800" spc="-45" dirty="0">
                <a:latin typeface="Constantia"/>
                <a:cs typeface="Constantia"/>
              </a:rPr>
              <a:t> </a:t>
            </a:r>
            <a:r>
              <a:rPr sz="1800" spc="-20" dirty="0">
                <a:latin typeface="Constantia"/>
                <a:cs typeface="Constantia"/>
              </a:rPr>
              <a:t>vice</a:t>
            </a:r>
            <a:r>
              <a:rPr sz="1800" spc="-75" dirty="0">
                <a:latin typeface="Constantia"/>
                <a:cs typeface="Constantia"/>
              </a:rPr>
              <a:t> </a:t>
            </a:r>
            <a:r>
              <a:rPr sz="1800" spc="-10" dirty="0">
                <a:latin typeface="Constantia"/>
                <a:cs typeface="Constantia"/>
              </a:rPr>
              <a:t>versa.</a:t>
            </a:r>
            <a:endParaRPr sz="1800" dirty="0">
              <a:latin typeface="Constantia"/>
              <a:cs typeface="Constantia"/>
            </a:endParaRPr>
          </a:p>
          <a:p>
            <a:pPr marL="286975" indent="-274277">
              <a:spcBef>
                <a:spcPts val="434"/>
              </a:spcBef>
              <a:buClr>
                <a:srgbClr val="0AD0D9"/>
              </a:buClr>
              <a:buSzPct val="94444"/>
              <a:buFont typeface="Wingdings 2"/>
              <a:buChar char=""/>
              <a:tabLst>
                <a:tab pos="286340" algn="l"/>
                <a:tab pos="286975" algn="l"/>
              </a:tabLst>
              <a:defRPr/>
            </a:pPr>
            <a:r>
              <a:rPr sz="1800" b="1" spc="-5" dirty="0">
                <a:latin typeface="Constantia"/>
                <a:cs typeface="Constantia"/>
              </a:rPr>
              <a:t>Example: </a:t>
            </a:r>
            <a:r>
              <a:rPr sz="1800" spc="-5" dirty="0">
                <a:latin typeface="Constantia"/>
                <a:cs typeface="Constantia"/>
              </a:rPr>
              <a:t>One-lane road </a:t>
            </a:r>
            <a:r>
              <a:rPr sz="1800" dirty="0">
                <a:latin typeface="Constantia"/>
                <a:cs typeface="Constantia"/>
              </a:rPr>
              <a:t>with </a:t>
            </a:r>
            <a:r>
              <a:rPr sz="1800" spc="-10" dirty="0">
                <a:latin typeface="Constantia"/>
                <a:cs typeface="Constantia"/>
              </a:rPr>
              <a:t>two-directional</a:t>
            </a:r>
            <a:r>
              <a:rPr sz="1800" spc="-180" dirty="0">
                <a:latin typeface="Constantia"/>
                <a:cs typeface="Constantia"/>
              </a:rPr>
              <a:t> </a:t>
            </a:r>
            <a:r>
              <a:rPr sz="1800" spc="-5" dirty="0">
                <a:latin typeface="Constantia"/>
                <a:cs typeface="Constantia"/>
              </a:rPr>
              <a:t>traffic.</a:t>
            </a:r>
            <a:endParaRPr sz="1800" dirty="0">
              <a:latin typeface="Constantia"/>
              <a:cs typeface="Constantia"/>
            </a:endParaRPr>
          </a:p>
        </p:txBody>
      </p:sp>
      <p:pic>
        <p:nvPicPr>
          <p:cNvPr id="6" name="object 10"/>
          <p:cNvPicPr>
            <a:picLocks noChangeAspect="1" noChangeArrowheads="1"/>
          </p:cNvPicPr>
          <p:nvPr/>
        </p:nvPicPr>
        <p:blipFill>
          <a:blip r:embed="rId2" cstate="print"/>
          <a:srcRect/>
          <a:stretch>
            <a:fillRect/>
          </a:stretch>
        </p:blipFill>
        <p:spPr bwMode="auto">
          <a:xfrm>
            <a:off x="3299758" y="2693203"/>
            <a:ext cx="5920442" cy="2074504"/>
          </a:xfrm>
          <a:prstGeom prst="rect">
            <a:avLst/>
          </a:prstGeom>
          <a:noFill/>
          <a:ln w="9525">
            <a:noFill/>
            <a:miter lim="800000"/>
            <a:headEnd/>
            <a:tailEnd/>
          </a:ln>
        </p:spPr>
      </p:pic>
      <p:sp>
        <p:nvSpPr>
          <p:cNvPr id="7" name="Rectangle 6"/>
          <p:cNvSpPr/>
          <p:nvPr/>
        </p:nvSpPr>
        <p:spPr>
          <a:xfrm>
            <a:off x="2057400" y="5380673"/>
            <a:ext cx="8305800" cy="923316"/>
          </a:xfrm>
          <a:prstGeom prst="rect">
            <a:avLst/>
          </a:prstGeom>
        </p:spPr>
        <p:txBody>
          <a:bodyPr wrap="square" lIns="91425" tIns="45713" rIns="91425" bIns="45713">
            <a:spAutoFit/>
          </a:bodyPr>
          <a:lstStyle/>
          <a:p>
            <a:r>
              <a:rPr lang="en-IN" dirty="0"/>
              <a:t>The half-duplex mode is used in cases where there is no need for communication</a:t>
            </a:r>
          </a:p>
          <a:p>
            <a:r>
              <a:rPr lang="en-IN" dirty="0"/>
              <a:t>in both directions at the same time; the entire capacity of the channel can be utilized for each direction.</a:t>
            </a:r>
          </a:p>
        </p:txBody>
      </p:sp>
      <p:pic>
        <p:nvPicPr>
          <p:cNvPr id="8" name="Picture 2"/>
          <p:cNvPicPr>
            <a:picLocks noChangeAspect="1" noChangeArrowheads="1"/>
          </p:cNvPicPr>
          <p:nvPr/>
        </p:nvPicPr>
        <p:blipFill>
          <a:blip r:embed="rId3" cstate="print"/>
          <a:srcRect/>
          <a:stretch>
            <a:fillRect/>
          </a:stretch>
        </p:blipFill>
        <p:spPr bwMode="auto">
          <a:xfrm>
            <a:off x="8496300" y="152400"/>
            <a:ext cx="2171700" cy="609600"/>
          </a:xfrm>
          <a:prstGeom prst="rect">
            <a:avLst/>
          </a:prstGeom>
          <a:noFill/>
          <a:ln w="9525">
            <a:noFill/>
            <a:miter lim="800000"/>
            <a:headEnd/>
            <a:tailEnd/>
          </a:ln>
        </p:spPr>
      </p:pic>
      <p:sp>
        <p:nvSpPr>
          <p:cNvPr id="9"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3153451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spc="-10" dirty="0"/>
              <a:t>Full-Duplex</a:t>
            </a:r>
            <a:endParaRPr lang="en-IN" b="1" i="1" dirty="0"/>
          </a:p>
        </p:txBody>
      </p:sp>
      <p:sp>
        <p:nvSpPr>
          <p:cNvPr id="4" name="object 9"/>
          <p:cNvSpPr txBox="1"/>
          <p:nvPr/>
        </p:nvSpPr>
        <p:spPr>
          <a:xfrm>
            <a:off x="1828802" y="1981201"/>
            <a:ext cx="8532813" cy="1197762"/>
          </a:xfrm>
          <a:prstGeom prst="rect">
            <a:avLst/>
          </a:prstGeom>
        </p:spPr>
        <p:txBody>
          <a:bodyPr lIns="0" tIns="12698" rIns="0" bIns="0">
            <a:spAutoFit/>
          </a:bodyPr>
          <a:lstStyle/>
          <a:p>
            <a:pPr marL="286975" indent="-274277">
              <a:spcBef>
                <a:spcPts val="100"/>
              </a:spcBef>
              <a:buClr>
                <a:srgbClr val="0AD0D9"/>
              </a:buClr>
              <a:buSzPct val="94444"/>
              <a:buFont typeface="Wingdings 2"/>
              <a:buChar char=""/>
              <a:tabLst>
                <a:tab pos="286340" algn="l"/>
                <a:tab pos="286975" algn="l"/>
                <a:tab pos="1799943" algn="l"/>
                <a:tab pos="2481191" algn="l"/>
                <a:tab pos="3231009" algn="l"/>
                <a:tab pos="4197328" algn="l"/>
                <a:tab pos="4836037" algn="l"/>
                <a:tab pos="5777595" algn="l"/>
                <a:tab pos="6291229" algn="l"/>
                <a:tab pos="7296912" algn="l"/>
                <a:tab pos="7839752" algn="l"/>
              </a:tabLst>
              <a:defRPr/>
            </a:pPr>
            <a:r>
              <a:rPr b="1" u="sng" spc="-5" dirty="0">
                <a:uFill>
                  <a:solidFill>
                    <a:srgbClr val="000000"/>
                  </a:solidFill>
                </a:uFill>
                <a:latin typeface="Constantia"/>
                <a:cs typeface="Constantia"/>
              </a:rPr>
              <a:t>Full-Duplex:</a:t>
            </a:r>
            <a:r>
              <a:rPr b="1" spc="-5" dirty="0">
                <a:latin typeface="Constantia"/>
                <a:cs typeface="Constantia"/>
              </a:rPr>
              <a:t>	</a:t>
            </a:r>
            <a:r>
              <a:rPr spc="-5" dirty="0">
                <a:latin typeface="Constantia"/>
                <a:cs typeface="Constantia"/>
              </a:rPr>
              <a:t>(Also	called	</a:t>
            </a:r>
            <a:r>
              <a:rPr dirty="0">
                <a:latin typeface="Constantia"/>
                <a:cs typeface="Constantia"/>
              </a:rPr>
              <a:t>Duplex)	Both	</a:t>
            </a:r>
            <a:r>
              <a:rPr spc="-5" dirty="0">
                <a:latin typeface="Constantia"/>
                <a:cs typeface="Constantia"/>
              </a:rPr>
              <a:t>stations	can	transmit	</a:t>
            </a:r>
            <a:r>
              <a:rPr dirty="0">
                <a:latin typeface="Constantia"/>
                <a:cs typeface="Constantia"/>
              </a:rPr>
              <a:t>and	</a:t>
            </a:r>
            <a:r>
              <a:rPr spc="-25" dirty="0">
                <a:latin typeface="Constantia"/>
                <a:cs typeface="Constantia"/>
              </a:rPr>
              <a:t>receive</a:t>
            </a:r>
            <a:endParaRPr>
              <a:latin typeface="Constantia"/>
              <a:cs typeface="Constantia"/>
            </a:endParaRPr>
          </a:p>
          <a:p>
            <a:pPr marL="286340">
              <a:defRPr/>
            </a:pPr>
            <a:r>
              <a:rPr spc="-15" dirty="0">
                <a:latin typeface="Constantia"/>
                <a:cs typeface="Constantia"/>
              </a:rPr>
              <a:t>simultaneously.</a:t>
            </a:r>
            <a:endParaRPr>
              <a:latin typeface="Constantia"/>
              <a:cs typeface="Constantia"/>
            </a:endParaRPr>
          </a:p>
          <a:p>
            <a:pPr marL="286975" indent="-274277">
              <a:spcBef>
                <a:spcPts val="434"/>
              </a:spcBef>
              <a:buClr>
                <a:srgbClr val="0AD0D9"/>
              </a:buClr>
              <a:buSzPct val="94444"/>
              <a:buFont typeface="Wingdings 2"/>
              <a:buChar char=""/>
              <a:tabLst>
                <a:tab pos="286340" algn="l"/>
                <a:tab pos="286975" algn="l"/>
              </a:tabLst>
              <a:defRPr/>
            </a:pPr>
            <a:r>
              <a:rPr b="1" spc="-5" dirty="0">
                <a:latin typeface="Constantia"/>
                <a:cs typeface="Constantia"/>
              </a:rPr>
              <a:t>Example:</a:t>
            </a:r>
            <a:r>
              <a:rPr b="1" dirty="0">
                <a:latin typeface="Constantia"/>
                <a:cs typeface="Constantia"/>
              </a:rPr>
              <a:t> </a:t>
            </a:r>
            <a:r>
              <a:rPr dirty="0">
                <a:latin typeface="Constantia"/>
                <a:cs typeface="Constantia"/>
              </a:rPr>
              <a:t>1)</a:t>
            </a:r>
            <a:r>
              <a:rPr spc="-15" dirty="0">
                <a:latin typeface="Constantia"/>
                <a:cs typeface="Constantia"/>
              </a:rPr>
              <a:t> </a:t>
            </a:r>
            <a:r>
              <a:rPr spc="-40" dirty="0">
                <a:latin typeface="Constantia"/>
                <a:cs typeface="Constantia"/>
              </a:rPr>
              <a:t>Two-way</a:t>
            </a:r>
            <a:r>
              <a:rPr spc="-75" dirty="0">
                <a:latin typeface="Constantia"/>
                <a:cs typeface="Constantia"/>
              </a:rPr>
              <a:t> </a:t>
            </a:r>
            <a:r>
              <a:rPr spc="-5" dirty="0">
                <a:latin typeface="Constantia"/>
                <a:cs typeface="Constantia"/>
              </a:rPr>
              <a:t>street</a:t>
            </a:r>
            <a:r>
              <a:rPr spc="-55" dirty="0">
                <a:latin typeface="Constantia"/>
                <a:cs typeface="Constantia"/>
              </a:rPr>
              <a:t> </a:t>
            </a:r>
            <a:r>
              <a:rPr spc="-5" dirty="0">
                <a:latin typeface="Constantia"/>
                <a:cs typeface="Constantia"/>
              </a:rPr>
              <a:t>with</a:t>
            </a:r>
            <a:r>
              <a:rPr spc="-35" dirty="0">
                <a:latin typeface="Constantia"/>
                <a:cs typeface="Constantia"/>
              </a:rPr>
              <a:t> </a:t>
            </a:r>
            <a:r>
              <a:rPr spc="-5" dirty="0">
                <a:latin typeface="Constantia"/>
                <a:cs typeface="Constantia"/>
              </a:rPr>
              <a:t>traffic</a:t>
            </a:r>
            <a:r>
              <a:rPr spc="-65" dirty="0">
                <a:latin typeface="Constantia"/>
                <a:cs typeface="Constantia"/>
              </a:rPr>
              <a:t> </a:t>
            </a:r>
            <a:r>
              <a:rPr spc="15" dirty="0">
                <a:latin typeface="Constantia"/>
                <a:cs typeface="Constantia"/>
              </a:rPr>
              <a:t>flowing</a:t>
            </a:r>
            <a:r>
              <a:rPr spc="10" dirty="0">
                <a:latin typeface="Constantia"/>
                <a:cs typeface="Constantia"/>
              </a:rPr>
              <a:t> </a:t>
            </a:r>
            <a:r>
              <a:rPr spc="-5" dirty="0">
                <a:latin typeface="Constantia"/>
                <a:cs typeface="Constantia"/>
              </a:rPr>
              <a:t>in</a:t>
            </a:r>
            <a:r>
              <a:rPr spc="-25" dirty="0">
                <a:latin typeface="Constantia"/>
                <a:cs typeface="Constantia"/>
              </a:rPr>
              <a:t> </a:t>
            </a:r>
            <a:r>
              <a:rPr dirty="0">
                <a:latin typeface="Constantia"/>
                <a:cs typeface="Constantia"/>
              </a:rPr>
              <a:t>both</a:t>
            </a:r>
            <a:r>
              <a:rPr spc="-45" dirty="0">
                <a:latin typeface="Constantia"/>
                <a:cs typeface="Constantia"/>
              </a:rPr>
              <a:t> </a:t>
            </a:r>
            <a:r>
              <a:rPr spc="-10" dirty="0">
                <a:latin typeface="Constantia"/>
                <a:cs typeface="Constantia"/>
              </a:rPr>
              <a:t>directions</a:t>
            </a:r>
            <a:r>
              <a:rPr spc="-45" dirty="0">
                <a:latin typeface="Constantia"/>
                <a:cs typeface="Constantia"/>
              </a:rPr>
              <a:t> </a:t>
            </a:r>
            <a:r>
              <a:rPr dirty="0">
                <a:latin typeface="Constantia"/>
                <a:cs typeface="Constantia"/>
              </a:rPr>
              <a:t>at</a:t>
            </a:r>
            <a:r>
              <a:rPr spc="-60" dirty="0">
                <a:latin typeface="Constantia"/>
                <a:cs typeface="Constantia"/>
              </a:rPr>
              <a:t> </a:t>
            </a:r>
            <a:r>
              <a:rPr dirty="0">
                <a:latin typeface="Constantia"/>
                <a:cs typeface="Constantia"/>
              </a:rPr>
              <a:t>the</a:t>
            </a:r>
            <a:r>
              <a:rPr spc="-55" dirty="0">
                <a:latin typeface="Constantia"/>
                <a:cs typeface="Constantia"/>
              </a:rPr>
              <a:t> </a:t>
            </a:r>
            <a:r>
              <a:rPr spc="-5" dirty="0">
                <a:latin typeface="Constantia"/>
                <a:cs typeface="Constantia"/>
              </a:rPr>
              <a:t>same</a:t>
            </a:r>
            <a:r>
              <a:rPr spc="-60" dirty="0">
                <a:latin typeface="Constantia"/>
                <a:cs typeface="Constantia"/>
              </a:rPr>
              <a:t> </a:t>
            </a:r>
            <a:r>
              <a:rPr spc="-5" dirty="0">
                <a:latin typeface="Constantia"/>
                <a:cs typeface="Constantia"/>
              </a:rPr>
              <a:t>time.</a:t>
            </a:r>
            <a:endParaRPr>
              <a:latin typeface="Constantia"/>
              <a:cs typeface="Constantia"/>
            </a:endParaRPr>
          </a:p>
          <a:p>
            <a:pPr marL="1326307">
              <a:defRPr/>
            </a:pPr>
            <a:r>
              <a:rPr dirty="0">
                <a:latin typeface="Constantia"/>
                <a:cs typeface="Constantia"/>
              </a:rPr>
              <a:t>2) </a:t>
            </a:r>
            <a:r>
              <a:rPr spc="-20" dirty="0">
                <a:latin typeface="Constantia"/>
                <a:cs typeface="Constantia"/>
              </a:rPr>
              <a:t>Telephone</a:t>
            </a:r>
            <a:r>
              <a:rPr spc="-100" dirty="0">
                <a:latin typeface="Constantia"/>
                <a:cs typeface="Constantia"/>
              </a:rPr>
              <a:t> </a:t>
            </a:r>
            <a:r>
              <a:rPr spc="-15" dirty="0">
                <a:latin typeface="Constantia"/>
                <a:cs typeface="Constantia"/>
              </a:rPr>
              <a:t>network</a:t>
            </a:r>
            <a:endParaRPr>
              <a:latin typeface="Constantia"/>
              <a:cs typeface="Constantia"/>
            </a:endParaRPr>
          </a:p>
        </p:txBody>
      </p:sp>
      <p:pic>
        <p:nvPicPr>
          <p:cNvPr id="5" name="object 10"/>
          <p:cNvPicPr>
            <a:picLocks noChangeAspect="1" noChangeArrowheads="1"/>
          </p:cNvPicPr>
          <p:nvPr/>
        </p:nvPicPr>
        <p:blipFill>
          <a:blip r:embed="rId2"/>
          <a:srcRect/>
          <a:stretch>
            <a:fillRect/>
          </a:stretch>
        </p:blipFill>
        <p:spPr bwMode="auto">
          <a:xfrm>
            <a:off x="2895600" y="3216166"/>
            <a:ext cx="5562600" cy="2575034"/>
          </a:xfrm>
          <a:prstGeom prst="rect">
            <a:avLst/>
          </a:prstGeom>
          <a:noFill/>
          <a:ln w="9525">
            <a:noFill/>
            <a:miter lim="800000"/>
            <a:headEnd/>
            <a:tailEnd/>
          </a:ln>
        </p:spPr>
      </p:pic>
      <p:sp>
        <p:nvSpPr>
          <p:cNvPr id="6" name="Rectangle 5"/>
          <p:cNvSpPr/>
          <p:nvPr/>
        </p:nvSpPr>
        <p:spPr>
          <a:xfrm>
            <a:off x="2133600" y="5380673"/>
            <a:ext cx="7696200" cy="923316"/>
          </a:xfrm>
          <a:prstGeom prst="rect">
            <a:avLst/>
          </a:prstGeom>
        </p:spPr>
        <p:txBody>
          <a:bodyPr wrap="square" lIns="91425" tIns="45713" rIns="91425" bIns="45713">
            <a:spAutoFit/>
          </a:bodyPr>
          <a:lstStyle/>
          <a:p>
            <a:r>
              <a:rPr lang="en-IN" dirty="0"/>
              <a:t>The full-duplex mode is used when communication in both directions is required</a:t>
            </a:r>
          </a:p>
          <a:p>
            <a:r>
              <a:rPr lang="en-IN" dirty="0"/>
              <a:t>all the time. The capacity of the channel, however, must be divided between the two directions.</a:t>
            </a:r>
          </a:p>
        </p:txBody>
      </p:sp>
      <p:pic>
        <p:nvPicPr>
          <p:cNvPr id="7" name="Picture 2"/>
          <p:cNvPicPr>
            <a:picLocks noChangeAspect="1" noChangeArrowheads="1"/>
          </p:cNvPicPr>
          <p:nvPr/>
        </p:nvPicPr>
        <p:blipFill>
          <a:blip r:embed="rId3" cstate="print"/>
          <a:srcRect/>
          <a:stretch>
            <a:fillRect/>
          </a:stretch>
        </p:blipFill>
        <p:spPr bwMode="auto">
          <a:xfrm>
            <a:off x="8496300" y="152400"/>
            <a:ext cx="2171700" cy="609600"/>
          </a:xfrm>
          <a:prstGeom prst="rect">
            <a:avLst/>
          </a:prstGeom>
          <a:noFill/>
          <a:ln w="9525">
            <a:noFill/>
            <a:miter lim="800000"/>
            <a:headEnd/>
            <a:tailEnd/>
          </a:ln>
        </p:spPr>
      </p:pic>
      <p:sp>
        <p:nvSpPr>
          <p:cNvPr id="8"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981810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649" y="278979"/>
            <a:ext cx="5189376" cy="1118442"/>
          </a:xfrm>
        </p:spPr>
        <p:txBody>
          <a:bodyPr/>
          <a:lstStyle/>
          <a:p>
            <a:pPr algn="ctr"/>
            <a:r>
              <a:rPr lang="en-IN" b="1" dirty="0"/>
              <a:t>Network Attributes</a:t>
            </a:r>
          </a:p>
        </p:txBody>
      </p:sp>
      <p:sp>
        <p:nvSpPr>
          <p:cNvPr id="3" name="Content Placeholder 2"/>
          <p:cNvSpPr>
            <a:spLocks noGrp="1"/>
          </p:cNvSpPr>
          <p:nvPr>
            <p:ph idx="1"/>
          </p:nvPr>
        </p:nvSpPr>
        <p:spPr/>
        <p:txBody>
          <a:bodyPr>
            <a:normAutofit/>
          </a:bodyPr>
          <a:lstStyle/>
          <a:p>
            <a:pPr algn="just"/>
            <a:r>
              <a:rPr lang="en-IN" dirty="0"/>
              <a:t>A network is two or more devices connected through </a:t>
            </a:r>
            <a:r>
              <a:rPr lang="en-IN" dirty="0">
                <a:solidFill>
                  <a:srgbClr val="FF0000"/>
                </a:solidFill>
              </a:rPr>
              <a:t>links. </a:t>
            </a:r>
          </a:p>
          <a:p>
            <a:pPr algn="just"/>
            <a:r>
              <a:rPr lang="en-IN" dirty="0"/>
              <a:t>A link is a </a:t>
            </a:r>
            <a:r>
              <a:rPr lang="en-IN" dirty="0">
                <a:solidFill>
                  <a:srgbClr val="0070C0"/>
                </a:solidFill>
              </a:rPr>
              <a:t>communication pathway </a:t>
            </a:r>
            <a:r>
              <a:rPr lang="en-IN" dirty="0"/>
              <a:t>that transfers data from one device to another. </a:t>
            </a:r>
          </a:p>
          <a:p>
            <a:pPr algn="just"/>
            <a:r>
              <a:rPr lang="en-IN" dirty="0"/>
              <a:t>For visualization purposes, it is simplest to imagine any link as a line drawn between two points. </a:t>
            </a:r>
          </a:p>
          <a:p>
            <a:pPr algn="just"/>
            <a:r>
              <a:rPr lang="en-IN" dirty="0"/>
              <a:t>For communication to occur, two devices must be connected in some way to the same link at the same time.</a:t>
            </a:r>
          </a:p>
          <a:p>
            <a:pPr algn="just"/>
            <a:r>
              <a:rPr lang="en-IN" dirty="0"/>
              <a:t>There are two possible types of connections: point-to-point and multipoint.</a:t>
            </a:r>
          </a:p>
        </p:txBody>
      </p:sp>
      <p:pic>
        <p:nvPicPr>
          <p:cNvPr id="4" name="Picture 2"/>
          <p:cNvPicPr>
            <a:picLocks noChangeAspect="1" noChangeArrowheads="1"/>
          </p:cNvPicPr>
          <p:nvPr/>
        </p:nvPicPr>
        <p:blipFill>
          <a:blip r:embed="rId2" cstate="print"/>
          <a:srcRect/>
          <a:stretch>
            <a:fillRect/>
          </a:stretch>
        </p:blipFill>
        <p:spPr bwMode="auto">
          <a:xfrm>
            <a:off x="8224837" y="152400"/>
            <a:ext cx="2443163" cy="685800"/>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381884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9112"/>
          </a:xfrm>
        </p:spPr>
        <p:txBody>
          <a:bodyPr>
            <a:normAutofit/>
          </a:bodyPr>
          <a:lstStyle/>
          <a:p>
            <a:r>
              <a:rPr lang="en-IN" b="1" spc="-5" dirty="0"/>
              <a:t>Line</a:t>
            </a:r>
            <a:r>
              <a:rPr lang="en-IN" b="1" spc="-55" dirty="0"/>
              <a:t> </a:t>
            </a:r>
            <a:r>
              <a:rPr lang="en-IN" b="1" spc="-20" dirty="0"/>
              <a:t>Configuration / Types of connections</a:t>
            </a:r>
            <a:endParaRPr lang="en-IN" b="1" dirty="0"/>
          </a:p>
        </p:txBody>
      </p:sp>
      <p:sp>
        <p:nvSpPr>
          <p:cNvPr id="4" name="Rectangle 3"/>
          <p:cNvSpPr/>
          <p:nvPr/>
        </p:nvSpPr>
        <p:spPr>
          <a:xfrm>
            <a:off x="1082351" y="1600200"/>
            <a:ext cx="9128449" cy="2031311"/>
          </a:xfrm>
          <a:prstGeom prst="rect">
            <a:avLst/>
          </a:prstGeom>
        </p:spPr>
        <p:txBody>
          <a:bodyPr wrap="square" lIns="91425" tIns="45713" rIns="91425" bIns="45713">
            <a:spAutoFit/>
          </a:bodyPr>
          <a:lstStyle/>
          <a:p>
            <a:pPr algn="just"/>
            <a:r>
              <a:rPr lang="en-US" b="1" dirty="0">
                <a:latin typeface="Constantia" pitchFamily="18" charset="0"/>
              </a:rPr>
              <a:t>Point-point Configuration:</a:t>
            </a:r>
          </a:p>
          <a:p>
            <a:pPr marL="285750" indent="-285750" algn="just">
              <a:buFont typeface="Arial" panose="020B0604020202020204" pitchFamily="34" charset="0"/>
              <a:buChar char="•"/>
            </a:pPr>
            <a:r>
              <a:rPr lang="en-US" dirty="0">
                <a:latin typeface="Constantia" pitchFamily="18" charset="0"/>
              </a:rPr>
              <a:t>It provides a dedicated link between two  devices. </a:t>
            </a:r>
          </a:p>
          <a:p>
            <a:pPr marL="285750" indent="-285750" algn="just">
              <a:buFont typeface="Arial" panose="020B0604020202020204" pitchFamily="34" charset="0"/>
              <a:buChar char="•"/>
            </a:pPr>
            <a:r>
              <a:rPr lang="en-US" dirty="0">
                <a:latin typeface="Constantia" pitchFamily="18" charset="0"/>
              </a:rPr>
              <a:t>The entire capacity of the channel is reserved for transmission  between those two devices. </a:t>
            </a:r>
          </a:p>
          <a:p>
            <a:pPr marL="285750" indent="-285750" algn="just">
              <a:buFont typeface="Arial" panose="020B0604020202020204" pitchFamily="34" charset="0"/>
              <a:buChar char="•"/>
            </a:pPr>
            <a:r>
              <a:rPr lang="en-IN" dirty="0"/>
              <a:t>Most point-to-point connections use an actual length of wire or cable to connect the two ends. When you change television channels by infrared remote control, you are establishing a point-to-point connection between the remote control and the television's control system.</a:t>
            </a:r>
            <a:endParaRPr lang="en-US" dirty="0">
              <a:latin typeface="Constantia" pitchFamily="18" charset="0"/>
            </a:endParaRPr>
          </a:p>
        </p:txBody>
      </p:sp>
      <p:pic>
        <p:nvPicPr>
          <p:cNvPr id="7" name="Picture 2"/>
          <p:cNvPicPr>
            <a:picLocks noChangeAspect="1" noChangeArrowheads="1"/>
          </p:cNvPicPr>
          <p:nvPr/>
        </p:nvPicPr>
        <p:blipFill>
          <a:blip r:embed="rId2" cstate="print"/>
          <a:srcRect/>
          <a:stretch>
            <a:fillRect/>
          </a:stretch>
        </p:blipFill>
        <p:spPr bwMode="auto">
          <a:xfrm>
            <a:off x="8458200" y="152401"/>
            <a:ext cx="2209800" cy="620295"/>
          </a:xfrm>
          <a:prstGeom prst="rect">
            <a:avLst/>
          </a:prstGeom>
          <a:noFill/>
          <a:ln w="9525">
            <a:noFill/>
            <a:miter lim="800000"/>
            <a:headEnd/>
            <a:tailEnd/>
          </a:ln>
        </p:spPr>
      </p:pic>
      <p:sp>
        <p:nvSpPr>
          <p:cNvPr id="8"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pic>
        <p:nvPicPr>
          <p:cNvPr id="3" name="Picture 2"/>
          <p:cNvPicPr>
            <a:picLocks noChangeAspect="1"/>
          </p:cNvPicPr>
          <p:nvPr/>
        </p:nvPicPr>
        <p:blipFill>
          <a:blip r:embed="rId3"/>
          <a:stretch>
            <a:fillRect/>
          </a:stretch>
        </p:blipFill>
        <p:spPr>
          <a:xfrm>
            <a:off x="1828897" y="4199080"/>
            <a:ext cx="7915274" cy="1500865"/>
          </a:xfrm>
          <a:prstGeom prst="rect">
            <a:avLst/>
          </a:prstGeom>
        </p:spPr>
      </p:pic>
    </p:spTree>
    <p:extLst>
      <p:ext uri="{BB962C8B-B14F-4D97-AF65-F5344CB8AC3E}">
        <p14:creationId xmlns:p14="http://schemas.microsoft.com/office/powerpoint/2010/main" val="1390821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8991600" y="152400"/>
            <a:ext cx="1676400" cy="470568"/>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
        <p:nvSpPr>
          <p:cNvPr id="7" name="Content Placeholder 6"/>
          <p:cNvSpPr>
            <a:spLocks noGrp="1"/>
          </p:cNvSpPr>
          <p:nvPr>
            <p:ph idx="1"/>
          </p:nvPr>
        </p:nvSpPr>
        <p:spPr>
          <a:xfrm>
            <a:off x="502296" y="1089398"/>
            <a:ext cx="10515600" cy="2343191"/>
          </a:xfrm>
          <a:prstGeom prst="rect">
            <a:avLst/>
          </a:prstGeom>
        </p:spPr>
        <p:txBody>
          <a:bodyPr wrap="square" lIns="91425" tIns="45713" rIns="91425" bIns="45713">
            <a:spAutoFit/>
          </a:bodyPr>
          <a:lstStyle/>
          <a:p>
            <a:pPr marL="0" indent="0" algn="just">
              <a:buNone/>
            </a:pPr>
            <a:r>
              <a:rPr lang="en-US" sz="2400" b="1" dirty="0">
                <a:latin typeface="Constantia" pitchFamily="18" charset="0"/>
              </a:rPr>
              <a:t>Multipoint Configuration: </a:t>
            </a:r>
          </a:p>
          <a:p>
            <a:pPr algn="just"/>
            <a:r>
              <a:rPr lang="en-US" sz="2400" dirty="0">
                <a:latin typeface="Constantia" pitchFamily="18" charset="0"/>
              </a:rPr>
              <a:t>It is one in which more than two specific  devices share a single link. </a:t>
            </a:r>
          </a:p>
          <a:p>
            <a:pPr algn="just"/>
            <a:r>
              <a:rPr lang="en-IN" sz="2400" dirty="0"/>
              <a:t>In a multipoint environment, the capacity of the channel is shared, either spatially or temporally. If several devices can use the link simultaneously, it is a </a:t>
            </a:r>
            <a:r>
              <a:rPr lang="en-IN" sz="2400" i="1" dirty="0"/>
              <a:t>spatially shared </a:t>
            </a:r>
            <a:r>
              <a:rPr lang="en-IN" sz="2400" dirty="0"/>
              <a:t>connection. If users must take turns, it is a </a:t>
            </a:r>
            <a:r>
              <a:rPr lang="en-IN" sz="2400" i="1" dirty="0"/>
              <a:t>timeshared connection.</a:t>
            </a:r>
            <a:endParaRPr lang="en-US" sz="2400" dirty="0">
              <a:latin typeface="Constantia" pitchFamily="18" charset="0"/>
            </a:endParaRPr>
          </a:p>
        </p:txBody>
      </p:sp>
      <p:pic>
        <p:nvPicPr>
          <p:cNvPr id="6" name="Picture 5"/>
          <p:cNvPicPr>
            <a:picLocks noChangeAspect="1"/>
          </p:cNvPicPr>
          <p:nvPr/>
        </p:nvPicPr>
        <p:blipFill>
          <a:blip r:embed="rId3"/>
          <a:stretch>
            <a:fillRect/>
          </a:stretch>
        </p:blipFill>
        <p:spPr>
          <a:xfrm>
            <a:off x="1865536" y="3432589"/>
            <a:ext cx="7789120" cy="2806570"/>
          </a:xfrm>
          <a:prstGeom prst="rect">
            <a:avLst/>
          </a:prstGeom>
        </p:spPr>
      </p:pic>
      <p:sp>
        <p:nvSpPr>
          <p:cNvPr id="10" name="Title 1"/>
          <p:cNvSpPr>
            <a:spLocks noGrp="1"/>
          </p:cNvSpPr>
          <p:nvPr>
            <p:ph type="title"/>
          </p:nvPr>
        </p:nvSpPr>
        <p:spPr>
          <a:xfrm>
            <a:off x="576943" y="182976"/>
            <a:ext cx="10515600" cy="875846"/>
          </a:xfrm>
        </p:spPr>
        <p:txBody>
          <a:bodyPr>
            <a:normAutofit/>
          </a:bodyPr>
          <a:lstStyle/>
          <a:p>
            <a:r>
              <a:rPr lang="en-IN" b="1" spc="-5" dirty="0"/>
              <a:t>Line</a:t>
            </a:r>
            <a:r>
              <a:rPr lang="en-IN" b="1" spc="-55" dirty="0"/>
              <a:t> </a:t>
            </a:r>
            <a:r>
              <a:rPr lang="en-IN" b="1" spc="-20" dirty="0"/>
              <a:t>Configuration / Types of connections</a:t>
            </a:r>
            <a:endParaRPr lang="en-IN" b="1" dirty="0"/>
          </a:p>
        </p:txBody>
      </p:sp>
    </p:spTree>
    <p:extLst>
      <p:ext uri="{BB962C8B-B14F-4D97-AF65-F5344CB8AC3E}">
        <p14:creationId xmlns:p14="http://schemas.microsoft.com/office/powerpoint/2010/main" val="1341797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2860" y="199610"/>
            <a:ext cx="5655906" cy="1325563"/>
          </a:xfrm>
        </p:spPr>
        <p:txBody>
          <a:bodyPr/>
          <a:lstStyle/>
          <a:p>
            <a:pPr algn="ctr"/>
            <a:r>
              <a:rPr lang="en-IN" b="1" spc="-45" dirty="0"/>
              <a:t>Topologies</a:t>
            </a:r>
            <a:endParaRPr lang="en-IN" b="1" dirty="0"/>
          </a:p>
        </p:txBody>
      </p:sp>
      <p:sp>
        <p:nvSpPr>
          <p:cNvPr id="3" name="Content Placeholder 2"/>
          <p:cNvSpPr>
            <a:spLocks noGrp="1"/>
          </p:cNvSpPr>
          <p:nvPr>
            <p:ph idx="1"/>
          </p:nvPr>
        </p:nvSpPr>
        <p:spPr/>
        <p:txBody>
          <a:bodyPr>
            <a:normAutofit/>
          </a:bodyPr>
          <a:lstStyle/>
          <a:p>
            <a:r>
              <a:rPr lang="en-IN" dirty="0"/>
              <a:t>The term </a:t>
            </a:r>
            <a:r>
              <a:rPr lang="en-IN" i="1" dirty="0"/>
              <a:t>physical topology refers to the way in which a network is laid out physically.</a:t>
            </a:r>
          </a:p>
          <a:p>
            <a:r>
              <a:rPr lang="en-IN" dirty="0"/>
              <a:t>Two or more devices connect to a link; two or more links form a topology.</a:t>
            </a:r>
          </a:p>
          <a:p>
            <a:r>
              <a:rPr lang="en-IN" dirty="0"/>
              <a:t> The topology of a network is the geometric representation of the relationship of all the links and linking devices (usually called nodes) to one another.</a:t>
            </a:r>
          </a:p>
          <a:p>
            <a:r>
              <a:rPr lang="en-US" dirty="0">
                <a:latin typeface="Constantia" pitchFamily="18" charset="0"/>
              </a:rPr>
              <a:t>Topology describes	how	the	devices in a network	are  interconnected rather than their physical arrangement.</a:t>
            </a:r>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458200" y="152401"/>
            <a:ext cx="2209800" cy="620295"/>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029256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9"/>
          <p:cNvPicPr>
            <a:picLocks noChangeAspect="1" noChangeArrowheads="1"/>
          </p:cNvPicPr>
          <p:nvPr/>
        </p:nvPicPr>
        <p:blipFill>
          <a:blip r:embed="rId2"/>
          <a:srcRect/>
          <a:stretch>
            <a:fillRect/>
          </a:stretch>
        </p:blipFill>
        <p:spPr bwMode="auto">
          <a:xfrm>
            <a:off x="1861458" y="1340498"/>
            <a:ext cx="8229600" cy="32385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8224837" y="152400"/>
            <a:ext cx="2443163" cy="685800"/>
          </a:xfrm>
          <a:prstGeom prst="rect">
            <a:avLst/>
          </a:prstGeom>
          <a:noFill/>
          <a:ln w="9525">
            <a:noFill/>
            <a:miter lim="800000"/>
            <a:headEnd/>
            <a:tailEnd/>
          </a:ln>
        </p:spPr>
      </p:pic>
      <p:sp>
        <p:nvSpPr>
          <p:cNvPr id="6"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726654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438198"/>
            <a:ext cx="8805333" cy="1083733"/>
          </a:xfrm>
        </p:spPr>
        <p:txBody>
          <a:bodyPr>
            <a:normAutofit/>
          </a:bodyPr>
          <a:lstStyle/>
          <a:p>
            <a:r>
              <a:rPr lang="en-IN" dirty="0">
                <a:solidFill>
                  <a:srgbClr val="C00000"/>
                </a:solidFill>
              </a:rPr>
              <a:t>Why study Data Communications ?</a:t>
            </a:r>
          </a:p>
        </p:txBody>
      </p:sp>
      <p:sp>
        <p:nvSpPr>
          <p:cNvPr id="3" name="Content Placeholder 2"/>
          <p:cNvSpPr>
            <a:spLocks noGrp="1"/>
          </p:cNvSpPr>
          <p:nvPr>
            <p:ph idx="1"/>
          </p:nvPr>
        </p:nvSpPr>
        <p:spPr>
          <a:xfrm>
            <a:off x="609600" y="1695028"/>
            <a:ext cx="10177670" cy="4291284"/>
          </a:xfrm>
        </p:spPr>
        <p:txBody>
          <a:bodyPr>
            <a:normAutofit fontScale="92500" lnSpcReduction="10000"/>
          </a:bodyPr>
          <a:lstStyle/>
          <a:p>
            <a:r>
              <a:rPr lang="en-IN" dirty="0"/>
              <a:t>Data communications refers to the </a:t>
            </a:r>
            <a:r>
              <a:rPr lang="en-IN" dirty="0">
                <a:solidFill>
                  <a:schemeClr val="accent1"/>
                </a:solidFill>
              </a:rPr>
              <a:t>transmission of digital data </a:t>
            </a:r>
            <a:r>
              <a:rPr lang="en-IN" dirty="0"/>
              <a:t>between two or more computers.</a:t>
            </a:r>
          </a:p>
          <a:p>
            <a:pPr algn="just"/>
            <a:r>
              <a:rPr lang="en-US" dirty="0">
                <a:ea typeface="Tahoma" pitchFamily="34" charset="0"/>
                <a:cs typeface="Times New Roman" pitchFamily="18" charset="0"/>
              </a:rPr>
              <a:t>When we communicate, we are </a:t>
            </a:r>
            <a:r>
              <a:rPr lang="en-US" dirty="0">
                <a:solidFill>
                  <a:srgbClr val="FF0000"/>
                </a:solidFill>
                <a:ea typeface="Tahoma" pitchFamily="34" charset="0"/>
                <a:cs typeface="Times New Roman" pitchFamily="18" charset="0"/>
              </a:rPr>
              <a:t>sharing information</a:t>
            </a:r>
            <a:r>
              <a:rPr lang="en-US" dirty="0">
                <a:ea typeface="Tahoma" pitchFamily="34" charset="0"/>
                <a:cs typeface="Times New Roman" pitchFamily="18" charset="0"/>
              </a:rPr>
              <a:t>. This sharing can be local or remote. </a:t>
            </a:r>
          </a:p>
          <a:p>
            <a:pPr algn="just"/>
            <a:r>
              <a:rPr lang="en-US" dirty="0">
                <a:ea typeface="Tahoma" pitchFamily="34" charset="0"/>
                <a:cs typeface="Times New Roman" pitchFamily="18" charset="0"/>
              </a:rPr>
              <a:t>Between individuals, </a:t>
            </a:r>
            <a:r>
              <a:rPr lang="en-US" dirty="0">
                <a:solidFill>
                  <a:srgbClr val="00B050"/>
                </a:solidFill>
                <a:ea typeface="Tahoma" pitchFamily="34" charset="0"/>
                <a:cs typeface="Times New Roman" pitchFamily="18" charset="0"/>
              </a:rPr>
              <a:t>local communication </a:t>
            </a:r>
            <a:r>
              <a:rPr lang="en-US" dirty="0">
                <a:ea typeface="Tahoma" pitchFamily="34" charset="0"/>
                <a:cs typeface="Times New Roman" pitchFamily="18" charset="0"/>
              </a:rPr>
              <a:t>usually occurs face to face, while </a:t>
            </a:r>
            <a:r>
              <a:rPr lang="en-US" dirty="0">
                <a:solidFill>
                  <a:srgbClr val="00B0F0"/>
                </a:solidFill>
                <a:ea typeface="Tahoma" pitchFamily="34" charset="0"/>
                <a:cs typeface="Times New Roman" pitchFamily="18" charset="0"/>
              </a:rPr>
              <a:t>remote communication </a:t>
            </a:r>
            <a:r>
              <a:rPr lang="en-US" dirty="0">
                <a:ea typeface="Tahoma" pitchFamily="34" charset="0"/>
                <a:cs typeface="Times New Roman" pitchFamily="18" charset="0"/>
              </a:rPr>
              <a:t>takes place over distance.</a:t>
            </a:r>
          </a:p>
          <a:p>
            <a:pPr algn="just"/>
            <a:r>
              <a:rPr lang="en-US" dirty="0"/>
              <a:t>Success in any industry, business, science or education has greatly depends upon informational/data and intelligence.</a:t>
            </a:r>
          </a:p>
          <a:p>
            <a:pPr algn="just"/>
            <a:r>
              <a:rPr lang="en-US" dirty="0"/>
              <a:t>In early 1970’s there is no efficient way to share data, they have to copy physically onto a floppy disk and reload into another device, even if the device is as close as next device.</a:t>
            </a:r>
          </a:p>
        </p:txBody>
      </p:sp>
      <p:sp>
        <p:nvSpPr>
          <p:cNvPr id="10" name="Date Placeholder 9"/>
          <p:cNvSpPr>
            <a:spLocks noGrp="1"/>
          </p:cNvSpPr>
          <p:nvPr>
            <p:ph type="dt" sz="half" idx="10"/>
          </p:nvPr>
        </p:nvSpPr>
        <p:spPr/>
        <p:txBody>
          <a:bodyPr/>
          <a:lstStyle/>
          <a:p>
            <a:fld id="{3A5125F7-89CA-4B3E-AB31-A960B7682910}" type="datetime3">
              <a:rPr lang="en-US" smtClean="0"/>
              <a:pPr/>
              <a:t>5 September 2022</a:t>
            </a:fld>
            <a:endParaRPr lang="en-US" dirty="0"/>
          </a:p>
        </p:txBody>
      </p:sp>
      <p:sp>
        <p:nvSpPr>
          <p:cNvPr id="9" name="Footer Placeholder 5">
            <a:extLst>
              <a:ext uri="{FF2B5EF4-FFF2-40B4-BE49-F238E27FC236}">
                <a16:creationId xmlns:a16="http://schemas.microsoft.com/office/drawing/2014/main" id="{C6D5AEA1-2CBF-4A15-AA1D-857951FA3FA8}"/>
              </a:ext>
            </a:extLst>
          </p:cNvPr>
          <p:cNvSpPr>
            <a:spLocks noGrp="1"/>
          </p:cNvSpPr>
          <p:nvPr>
            <p:ph type="ftr" sz="quarter" idx="11"/>
          </p:nvPr>
        </p:nvSpPr>
        <p:spPr>
          <a:xfrm>
            <a:off x="2146041" y="6356353"/>
            <a:ext cx="7074159" cy="365125"/>
          </a:xfrm>
        </p:spPr>
        <p:txBody>
          <a:bodyPr/>
          <a:lstStyle/>
          <a:p>
            <a:r>
              <a:rPr lang="en-US" dirty="0"/>
              <a:t>Department of EECE, GIT                            </a:t>
            </a:r>
          </a:p>
          <a:p>
            <a:r>
              <a:rPr lang="en-US" dirty="0"/>
              <a:t>Course Code and Course Title:</a:t>
            </a:r>
            <a:r>
              <a:rPr lang="en-IN" b="1" dirty="0"/>
              <a:t> 19ECS203: DATA COMMUNICATIONS</a:t>
            </a:r>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3</a:t>
            </a:fld>
            <a:endParaRPr lang="en-US"/>
          </a:p>
        </p:txBody>
      </p:sp>
      <p:pic>
        <p:nvPicPr>
          <p:cNvPr id="13" name="Picture 2"/>
          <p:cNvPicPr>
            <a:picLocks noChangeAspect="1" noChangeArrowheads="1"/>
          </p:cNvPicPr>
          <p:nvPr/>
        </p:nvPicPr>
        <p:blipFill>
          <a:blip r:embed="rId2" cstate="print"/>
          <a:srcRect/>
          <a:stretch>
            <a:fillRect/>
          </a:stretch>
        </p:blipFill>
        <p:spPr bwMode="auto">
          <a:xfrm>
            <a:off x="9286381" y="-17797"/>
            <a:ext cx="2895600" cy="8128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1984" y="365125"/>
            <a:ext cx="5598367" cy="1034467"/>
          </a:xfrm>
        </p:spPr>
        <p:txBody>
          <a:bodyPr/>
          <a:lstStyle/>
          <a:p>
            <a:r>
              <a:rPr lang="en-IN" b="1" dirty="0"/>
              <a:t>Mesh Topology</a:t>
            </a:r>
          </a:p>
        </p:txBody>
      </p:sp>
      <p:sp>
        <p:nvSpPr>
          <p:cNvPr id="3" name="Content Placeholder 2"/>
          <p:cNvSpPr>
            <a:spLocks noGrp="1"/>
          </p:cNvSpPr>
          <p:nvPr>
            <p:ph idx="1"/>
          </p:nvPr>
        </p:nvSpPr>
        <p:spPr>
          <a:xfrm>
            <a:off x="1194318" y="1295401"/>
            <a:ext cx="9168882" cy="2286000"/>
          </a:xfrm>
        </p:spPr>
        <p:txBody>
          <a:bodyPr>
            <a:normAutofit lnSpcReduction="10000"/>
          </a:bodyPr>
          <a:lstStyle/>
          <a:p>
            <a:r>
              <a:rPr lang="en-IN" sz="2400" dirty="0"/>
              <a:t>In a mesh topology, every device has a dedicated point-to-point link to every other device. </a:t>
            </a:r>
          </a:p>
          <a:p>
            <a:r>
              <a:rPr lang="en-IN" sz="2400" dirty="0"/>
              <a:t>The term </a:t>
            </a:r>
            <a:r>
              <a:rPr lang="en-IN" sz="2400" i="1" dirty="0"/>
              <a:t>dedicated means that the link carries traffic only between the </a:t>
            </a:r>
            <a:r>
              <a:rPr lang="en-IN" sz="2400" dirty="0"/>
              <a:t>two devices it connects.</a:t>
            </a:r>
          </a:p>
          <a:p>
            <a:r>
              <a:rPr lang="en-IN" sz="2400" dirty="0"/>
              <a:t>Total number of links n(n-1)/2</a:t>
            </a:r>
          </a:p>
          <a:p>
            <a:r>
              <a:rPr lang="en-IN" sz="2400" dirty="0"/>
              <a:t>Every device must have (n-1) I/O ports</a:t>
            </a:r>
          </a:p>
          <a:p>
            <a:endParaRPr lang="en-IN" dirty="0"/>
          </a:p>
        </p:txBody>
      </p:sp>
      <p:pic>
        <p:nvPicPr>
          <p:cNvPr id="4" name="object 9"/>
          <p:cNvPicPr>
            <a:picLocks noChangeAspect="1" noChangeArrowheads="1"/>
          </p:cNvPicPr>
          <p:nvPr/>
        </p:nvPicPr>
        <p:blipFill>
          <a:blip r:embed="rId2" cstate="print"/>
          <a:srcRect/>
          <a:stretch>
            <a:fillRect/>
          </a:stretch>
        </p:blipFill>
        <p:spPr bwMode="auto">
          <a:xfrm>
            <a:off x="3712839" y="3586518"/>
            <a:ext cx="4227512" cy="2619693"/>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8458200" y="152401"/>
            <a:ext cx="2209800" cy="620295"/>
          </a:xfrm>
          <a:prstGeom prst="rect">
            <a:avLst/>
          </a:prstGeom>
          <a:noFill/>
          <a:ln w="9525">
            <a:noFill/>
            <a:miter lim="800000"/>
            <a:headEnd/>
            <a:tailEnd/>
          </a:ln>
        </p:spPr>
      </p:pic>
      <p:sp>
        <p:nvSpPr>
          <p:cNvPr id="6"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436780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Mesh Topology</a:t>
            </a:r>
          </a:p>
        </p:txBody>
      </p:sp>
      <p:sp>
        <p:nvSpPr>
          <p:cNvPr id="3" name="Content Placeholder 2"/>
          <p:cNvSpPr>
            <a:spLocks noGrp="1"/>
          </p:cNvSpPr>
          <p:nvPr>
            <p:ph idx="1"/>
          </p:nvPr>
        </p:nvSpPr>
        <p:spPr>
          <a:xfrm>
            <a:off x="838200" y="1443070"/>
            <a:ext cx="10834396" cy="4351338"/>
          </a:xfrm>
        </p:spPr>
        <p:txBody>
          <a:bodyPr>
            <a:normAutofit/>
          </a:bodyPr>
          <a:lstStyle/>
          <a:p>
            <a:pPr marL="285706" indent="-273007">
              <a:spcBef>
                <a:spcPts val="100"/>
              </a:spcBef>
              <a:buClr>
                <a:srgbClr val="0AD0D9"/>
              </a:buClr>
              <a:buSzPct val="94000"/>
              <a:buFont typeface="Wingdings 2" pitchFamily="18" charset="2"/>
              <a:buChar char=""/>
              <a:tabLst>
                <a:tab pos="285706" algn="l"/>
              </a:tabLst>
            </a:pPr>
            <a:r>
              <a:rPr lang="en-US" sz="2400" b="1" dirty="0">
                <a:latin typeface="Constantia" pitchFamily="18" charset="0"/>
              </a:rPr>
              <a:t>Advantages:</a:t>
            </a:r>
            <a:endParaRPr lang="en-US" sz="2400" dirty="0">
              <a:latin typeface="Constantia" pitchFamily="18" charset="0"/>
            </a:endParaRPr>
          </a:p>
          <a:p>
            <a:pPr marL="652361" lvl="1" indent="-247611">
              <a:spcBef>
                <a:spcPts val="13"/>
              </a:spcBef>
              <a:buClr>
                <a:srgbClr val="0E6EC5"/>
              </a:buClr>
              <a:buSzPct val="84000"/>
              <a:buFont typeface="Wingdings 2" pitchFamily="18" charset="2"/>
              <a:buChar char=""/>
              <a:tabLst>
                <a:tab pos="285706" algn="l"/>
              </a:tabLst>
            </a:pPr>
            <a:r>
              <a:rPr lang="en-US" sz="2200" dirty="0">
                <a:latin typeface="Constantia" pitchFamily="18" charset="0"/>
              </a:rPr>
              <a:t>Traffic is eliminated</a:t>
            </a:r>
          </a:p>
          <a:p>
            <a:pPr marL="652361" lvl="1" indent="-247611">
              <a:buClr>
                <a:srgbClr val="0E6EC5"/>
              </a:buClr>
              <a:buSzPct val="84000"/>
              <a:buFont typeface="Wingdings 2" pitchFamily="18" charset="2"/>
              <a:buChar char=""/>
              <a:tabLst>
                <a:tab pos="285706" algn="l"/>
              </a:tabLst>
            </a:pPr>
            <a:r>
              <a:rPr lang="en-US" sz="2200" dirty="0">
                <a:latin typeface="Constantia" pitchFamily="18" charset="0"/>
              </a:rPr>
              <a:t>It is robust</a:t>
            </a:r>
          </a:p>
          <a:p>
            <a:pPr marL="652361" lvl="1" indent="-247611">
              <a:buClr>
                <a:srgbClr val="0E6EC5"/>
              </a:buClr>
              <a:buSzPct val="84000"/>
              <a:buFont typeface="Wingdings 2" pitchFamily="18" charset="2"/>
              <a:buChar char=""/>
              <a:tabLst>
                <a:tab pos="285706" algn="l"/>
              </a:tabLst>
            </a:pPr>
            <a:r>
              <a:rPr lang="en-US" sz="2200" dirty="0">
                <a:latin typeface="Constantia" pitchFamily="18" charset="0"/>
              </a:rPr>
              <a:t>Privacy and security</a:t>
            </a:r>
          </a:p>
          <a:p>
            <a:pPr marL="652361" lvl="1" indent="-247611">
              <a:buClr>
                <a:srgbClr val="0E6EC5"/>
              </a:buClr>
              <a:buSzPct val="84000"/>
              <a:buFont typeface="Wingdings 2" pitchFamily="18" charset="2"/>
              <a:buChar char=""/>
              <a:tabLst>
                <a:tab pos="285706" algn="l"/>
              </a:tabLst>
            </a:pPr>
            <a:r>
              <a:rPr lang="en-US" sz="2200" dirty="0">
                <a:latin typeface="Constantia" pitchFamily="18" charset="0"/>
              </a:rPr>
              <a:t>Fault identification and fault isolation is easy</a:t>
            </a:r>
          </a:p>
          <a:p>
            <a:pPr marL="652361" lvl="1" indent="-247611">
              <a:spcBef>
                <a:spcPts val="25"/>
              </a:spcBef>
              <a:buClr>
                <a:srgbClr val="0E6EC5"/>
              </a:buClr>
              <a:buFont typeface="Wingdings 2" pitchFamily="18" charset="2"/>
              <a:buChar char=""/>
              <a:tabLst>
                <a:tab pos="285706" algn="l"/>
              </a:tabLst>
            </a:pPr>
            <a:endParaRPr lang="en-US" sz="1700" dirty="0">
              <a:latin typeface="Constantia" pitchFamily="18" charset="0"/>
            </a:endParaRPr>
          </a:p>
          <a:p>
            <a:pPr marL="285706" indent="-273007">
              <a:buClr>
                <a:srgbClr val="0AD0D9"/>
              </a:buClr>
              <a:buSzPct val="94000"/>
              <a:buFont typeface="Wingdings 2" pitchFamily="18" charset="2"/>
              <a:buChar char=""/>
              <a:tabLst>
                <a:tab pos="285706" algn="l"/>
              </a:tabLst>
            </a:pPr>
            <a:r>
              <a:rPr lang="en-US" sz="2400" b="1" dirty="0">
                <a:latin typeface="Constantia" pitchFamily="18" charset="0"/>
              </a:rPr>
              <a:t>Disadvantages:</a:t>
            </a:r>
            <a:endParaRPr lang="en-US" sz="2400" dirty="0">
              <a:latin typeface="Constantia" pitchFamily="18" charset="0"/>
            </a:endParaRPr>
          </a:p>
          <a:p>
            <a:pPr marL="652361" lvl="1" indent="-247611">
              <a:buClr>
                <a:srgbClr val="0E6EC5"/>
              </a:buClr>
              <a:buSzPct val="84000"/>
              <a:buFont typeface="Wingdings 2" pitchFamily="18" charset="2"/>
              <a:buChar char=""/>
              <a:tabLst>
                <a:tab pos="285706" algn="l"/>
              </a:tabLst>
            </a:pPr>
            <a:r>
              <a:rPr lang="en-US" sz="2200" dirty="0">
                <a:latin typeface="Constantia" pitchFamily="18" charset="0"/>
              </a:rPr>
              <a:t>Every device must be connected to every other devices -</a:t>
            </a:r>
            <a:r>
              <a:rPr lang="en-US" sz="2200" dirty="0">
                <a:latin typeface="Constantia" pitchFamily="18" charset="0"/>
                <a:sym typeface="Wingdings" panose="05000000000000000000" pitchFamily="2" charset="2"/>
              </a:rPr>
              <a:t> </a:t>
            </a:r>
            <a:r>
              <a:rPr lang="en-US" sz="2200" dirty="0">
                <a:latin typeface="Constantia" pitchFamily="18" charset="0"/>
              </a:rPr>
              <a:t>Installation and reconfiguration are difficult</a:t>
            </a:r>
          </a:p>
          <a:p>
            <a:pPr marL="652361" lvl="1" indent="-247611">
              <a:buClr>
                <a:srgbClr val="0E6EC5"/>
              </a:buClr>
              <a:buSzPct val="84000"/>
              <a:buFont typeface="Wingdings 2" pitchFamily="18" charset="2"/>
              <a:buChar char=""/>
              <a:tabLst>
                <a:tab pos="285706" algn="l"/>
              </a:tabLst>
            </a:pPr>
            <a:r>
              <a:rPr lang="en-US" sz="2200" dirty="0">
                <a:latin typeface="Constantia" pitchFamily="18" charset="0"/>
              </a:rPr>
              <a:t>More hardware is required to connect each link (I/O port and cable) -- &gt;Expensive</a:t>
            </a:r>
          </a:p>
          <a:p>
            <a:pPr marL="404750" lvl="1" indent="0">
              <a:lnSpc>
                <a:spcPct val="80000"/>
              </a:lnSpc>
              <a:spcBef>
                <a:spcPts val="525"/>
              </a:spcBef>
              <a:buClr>
                <a:srgbClr val="0E6EC5"/>
              </a:buClr>
              <a:buSzPct val="84000"/>
              <a:buNone/>
              <a:tabLst>
                <a:tab pos="285706" algn="l"/>
              </a:tabLst>
            </a:pPr>
            <a:endParaRPr lang="en-US" sz="2200" dirty="0">
              <a:latin typeface="Constantia" pitchFamily="18" charset="0"/>
            </a:endParaRPr>
          </a:p>
          <a:p>
            <a:pPr marL="404750" lvl="1" indent="0">
              <a:lnSpc>
                <a:spcPct val="80000"/>
              </a:lnSpc>
              <a:spcBef>
                <a:spcPts val="525"/>
              </a:spcBef>
              <a:buClr>
                <a:srgbClr val="0E6EC5"/>
              </a:buClr>
              <a:buSzPct val="84000"/>
              <a:buNone/>
              <a:tabLst>
                <a:tab pos="285706" algn="l"/>
              </a:tabLst>
            </a:pPr>
            <a:r>
              <a:rPr lang="en-US" sz="2200" dirty="0">
                <a:latin typeface="Constantia" pitchFamily="18" charset="0"/>
              </a:rPr>
              <a:t>Ex: connection of telephone regional offices</a:t>
            </a:r>
          </a:p>
          <a:p>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382000" y="152400"/>
            <a:ext cx="2286000" cy="641684"/>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190455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224" y="152400"/>
            <a:ext cx="6865776" cy="847855"/>
          </a:xfrm>
        </p:spPr>
        <p:txBody>
          <a:bodyPr/>
          <a:lstStyle/>
          <a:p>
            <a:pPr algn="ctr"/>
            <a:r>
              <a:rPr lang="en-IN" b="1" spc="-15" dirty="0"/>
              <a:t>Star</a:t>
            </a:r>
            <a:r>
              <a:rPr lang="en-IN" b="1" spc="-75" dirty="0"/>
              <a:t> </a:t>
            </a:r>
            <a:r>
              <a:rPr lang="en-IN" b="1" spc="-60" dirty="0"/>
              <a:t>Topology</a:t>
            </a:r>
            <a:endParaRPr lang="en-IN" b="1" dirty="0"/>
          </a:p>
        </p:txBody>
      </p:sp>
      <p:sp>
        <p:nvSpPr>
          <p:cNvPr id="4" name="Rectangle 3"/>
          <p:cNvSpPr/>
          <p:nvPr/>
        </p:nvSpPr>
        <p:spPr>
          <a:xfrm>
            <a:off x="1030759" y="1100191"/>
            <a:ext cx="8921620" cy="2554531"/>
          </a:xfrm>
          <a:prstGeom prst="rect">
            <a:avLst/>
          </a:prstGeom>
        </p:spPr>
        <p:txBody>
          <a:bodyPr wrap="square" lIns="91425" tIns="45713" rIns="91425" bIns="45713">
            <a:spAutoFit/>
          </a:bodyPr>
          <a:lstStyle/>
          <a:p>
            <a:pPr marL="342900" indent="-342900" algn="just">
              <a:buFont typeface="Arial" panose="020B0604020202020204" pitchFamily="34" charset="0"/>
              <a:buChar char="•"/>
            </a:pPr>
            <a:r>
              <a:rPr lang="en-IN" sz="2000" dirty="0"/>
              <a:t>In a star topology, each device has a dedicated point-to-point link only to a central controller, usually called a hub. The devices are not directly linked to one another.</a:t>
            </a:r>
          </a:p>
          <a:p>
            <a:pPr marL="342900" indent="-342900" algn="just">
              <a:buFont typeface="Arial" panose="020B0604020202020204" pitchFamily="34" charset="0"/>
              <a:buChar char="•"/>
            </a:pPr>
            <a:r>
              <a:rPr lang="en-IN" sz="2000" dirty="0"/>
              <a:t>Unlike a mesh topology, a star topology does not allow direct traffic between devices. The controller acts as an exchange: If one device wants to send data to another, it sends the data to the controller, which then relays the data to the other connected device.</a:t>
            </a:r>
          </a:p>
          <a:p>
            <a:pPr marL="342900" indent="-342900" algn="just">
              <a:buFont typeface="Arial" panose="020B0604020202020204" pitchFamily="34" charset="0"/>
              <a:buChar char="•"/>
            </a:pPr>
            <a:r>
              <a:rPr lang="en-IN" sz="2000" dirty="0"/>
              <a:t>Each device requires only one link and one I/O port.</a:t>
            </a:r>
          </a:p>
        </p:txBody>
      </p:sp>
      <p:pic>
        <p:nvPicPr>
          <p:cNvPr id="5" name="object 9"/>
          <p:cNvPicPr>
            <a:picLocks noChangeAspect="1" noChangeArrowheads="1"/>
          </p:cNvPicPr>
          <p:nvPr/>
        </p:nvPicPr>
        <p:blipFill>
          <a:blip r:embed="rId2" cstate="print"/>
          <a:srcRect/>
          <a:stretch>
            <a:fillRect/>
          </a:stretch>
        </p:blipFill>
        <p:spPr bwMode="auto">
          <a:xfrm>
            <a:off x="3925352" y="3653053"/>
            <a:ext cx="4456648" cy="214554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8382000" y="152400"/>
            <a:ext cx="2286000" cy="641684"/>
          </a:xfrm>
          <a:prstGeom prst="rect">
            <a:avLst/>
          </a:prstGeom>
          <a:noFill/>
          <a:ln w="9525">
            <a:noFill/>
            <a:miter lim="800000"/>
            <a:headEnd/>
            <a:tailEnd/>
          </a:ln>
        </p:spPr>
      </p:pic>
      <p:sp>
        <p:nvSpPr>
          <p:cNvPr id="7"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159788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5" dirty="0"/>
              <a:t>S</a:t>
            </a:r>
            <a:r>
              <a:rPr lang="en-IN" spc="-55" dirty="0"/>
              <a:t>t</a:t>
            </a:r>
            <a:r>
              <a:rPr lang="en-IN" dirty="0"/>
              <a:t>ar </a:t>
            </a:r>
            <a:r>
              <a:rPr lang="en-IN" spc="-484" dirty="0"/>
              <a:t>T</a:t>
            </a:r>
            <a:r>
              <a:rPr lang="en-IN" spc="-5" dirty="0"/>
              <a:t>opology</a:t>
            </a:r>
            <a:endParaRPr lang="en-IN" dirty="0"/>
          </a:p>
        </p:txBody>
      </p:sp>
      <p:sp>
        <p:nvSpPr>
          <p:cNvPr id="3" name="Content Placeholder 2"/>
          <p:cNvSpPr>
            <a:spLocks noGrp="1"/>
          </p:cNvSpPr>
          <p:nvPr>
            <p:ph idx="1"/>
          </p:nvPr>
        </p:nvSpPr>
        <p:spPr>
          <a:xfrm>
            <a:off x="838200" y="1690688"/>
            <a:ext cx="10515600" cy="4351338"/>
          </a:xfrm>
        </p:spPr>
        <p:txBody>
          <a:bodyPr>
            <a:normAutofit/>
          </a:bodyPr>
          <a:lstStyle/>
          <a:p>
            <a:pPr marL="285706" indent="-273007">
              <a:spcBef>
                <a:spcPts val="100"/>
              </a:spcBef>
              <a:buClr>
                <a:srgbClr val="0AD0D9"/>
              </a:buClr>
              <a:buSzPct val="95000"/>
              <a:buFont typeface="Wingdings 2" pitchFamily="18" charset="2"/>
              <a:buChar char=""/>
              <a:tabLst>
                <a:tab pos="285706" algn="l"/>
              </a:tabLst>
            </a:pPr>
            <a:r>
              <a:rPr lang="en-US" sz="2200" b="1" dirty="0">
                <a:latin typeface="Constantia" pitchFamily="18" charset="0"/>
              </a:rPr>
              <a:t>Advantages:</a:t>
            </a:r>
            <a:endParaRPr lang="en-US" sz="2200" dirty="0">
              <a:latin typeface="Constantia" pitchFamily="18" charset="0"/>
            </a:endParaRPr>
          </a:p>
          <a:p>
            <a:pPr marL="652361" lvl="1" indent="-247611">
              <a:spcBef>
                <a:spcPts val="13"/>
              </a:spcBef>
              <a:buClr>
                <a:srgbClr val="0E6EC5"/>
              </a:buClr>
              <a:buSzPct val="85000"/>
              <a:buFont typeface="Wingdings 2" pitchFamily="18" charset="2"/>
              <a:buChar char=""/>
              <a:tabLst>
                <a:tab pos="285706" algn="l"/>
              </a:tabLst>
            </a:pPr>
            <a:r>
              <a:rPr lang="en-US" sz="2000" dirty="0">
                <a:latin typeface="Constantia" pitchFamily="18" charset="0"/>
              </a:rPr>
              <a:t>Less expensive than mesh topology</a:t>
            </a:r>
          </a:p>
          <a:p>
            <a:pPr marL="652361" lvl="1" indent="-247611">
              <a:buClr>
                <a:srgbClr val="0E6EC5"/>
              </a:buClr>
              <a:buSzPct val="85000"/>
              <a:buFont typeface="Wingdings 2" pitchFamily="18" charset="2"/>
              <a:buChar char=""/>
              <a:tabLst>
                <a:tab pos="285706" algn="l"/>
              </a:tabLst>
            </a:pPr>
            <a:r>
              <a:rPr lang="en-US" sz="2000" dirty="0">
                <a:latin typeface="Constantia" pitchFamily="18" charset="0"/>
              </a:rPr>
              <a:t>Less cabling needs</a:t>
            </a:r>
          </a:p>
          <a:p>
            <a:pPr marL="652361" lvl="1" indent="-247611">
              <a:buClr>
                <a:srgbClr val="0E6EC5"/>
              </a:buClr>
              <a:buSzPct val="85000"/>
              <a:buFont typeface="Wingdings 2" pitchFamily="18" charset="2"/>
              <a:buChar char=""/>
              <a:tabLst>
                <a:tab pos="285706" algn="l"/>
              </a:tabLst>
            </a:pPr>
            <a:r>
              <a:rPr lang="en-US" sz="2000" dirty="0">
                <a:latin typeface="Constantia" pitchFamily="18" charset="0"/>
              </a:rPr>
              <a:t>As compared to Bus topology it gives far much better performance</a:t>
            </a:r>
          </a:p>
          <a:p>
            <a:pPr marL="652361" lvl="1" indent="-247611">
              <a:buClr>
                <a:srgbClr val="0E6EC5"/>
              </a:buClr>
              <a:buSzPct val="85000"/>
              <a:buFont typeface="Wingdings 2" pitchFamily="18" charset="2"/>
              <a:buChar char=""/>
              <a:tabLst>
                <a:tab pos="285706" algn="l"/>
              </a:tabLst>
            </a:pPr>
            <a:r>
              <a:rPr lang="en-US" sz="2000" dirty="0">
                <a:latin typeface="Constantia" pitchFamily="18" charset="0"/>
              </a:rPr>
              <a:t>Fault identification and fault isolation is easy</a:t>
            </a:r>
          </a:p>
          <a:p>
            <a:pPr marL="652361" lvl="1" indent="-247611">
              <a:lnSpc>
                <a:spcPts val="2163"/>
              </a:lnSpc>
              <a:buClr>
                <a:srgbClr val="0E6EC5"/>
              </a:buClr>
              <a:buSzPct val="85000"/>
              <a:buFont typeface="Wingdings 2" pitchFamily="18" charset="2"/>
              <a:buChar char=""/>
              <a:tabLst>
                <a:tab pos="285706" algn="l"/>
              </a:tabLst>
            </a:pPr>
            <a:r>
              <a:rPr lang="en-US" sz="2000" dirty="0">
                <a:latin typeface="Constantia" pitchFamily="18" charset="0"/>
              </a:rPr>
              <a:t>Robustness- Failure of one node or link doesn’t affect the rest of network</a:t>
            </a:r>
          </a:p>
          <a:p>
            <a:pPr marL="652361" lvl="1" indent="-247611">
              <a:buClr>
                <a:srgbClr val="0E6EC5"/>
              </a:buClr>
              <a:buSzPct val="85000"/>
              <a:buFont typeface="Wingdings 2" pitchFamily="18" charset="2"/>
              <a:buChar char=""/>
              <a:tabLst>
                <a:tab pos="285706" algn="l"/>
              </a:tabLst>
            </a:pPr>
            <a:r>
              <a:rPr lang="en-US" sz="2000" dirty="0">
                <a:latin typeface="Constantia" pitchFamily="18" charset="0"/>
              </a:rPr>
              <a:t>Centralized management</a:t>
            </a:r>
          </a:p>
          <a:p>
            <a:pPr marL="652361" lvl="1" indent="-247611">
              <a:lnSpc>
                <a:spcPts val="2400"/>
              </a:lnSpc>
              <a:buClr>
                <a:srgbClr val="0E6EC5"/>
              </a:buClr>
              <a:buSzPct val="85000"/>
              <a:buFont typeface="Wingdings 2" pitchFamily="18" charset="2"/>
              <a:buChar char=""/>
              <a:tabLst>
                <a:tab pos="285706" algn="l"/>
              </a:tabLst>
            </a:pPr>
            <a:r>
              <a:rPr lang="en-US" sz="2000" dirty="0">
                <a:latin typeface="Constantia" pitchFamily="18" charset="0"/>
              </a:rPr>
              <a:t>Easy to connect new nodes or devices</a:t>
            </a:r>
          </a:p>
          <a:p>
            <a:pPr marL="285706" indent="-273007">
              <a:lnSpc>
                <a:spcPts val="2638"/>
              </a:lnSpc>
              <a:buClr>
                <a:srgbClr val="0AD0D9"/>
              </a:buClr>
              <a:buSzPct val="93000"/>
              <a:buFont typeface="Wingdings 2" pitchFamily="18" charset="2"/>
              <a:buChar char=""/>
              <a:tabLst>
                <a:tab pos="285706" algn="l"/>
              </a:tabLst>
            </a:pPr>
            <a:r>
              <a:rPr lang="en-US" sz="2200" b="1" dirty="0">
                <a:latin typeface="Constantia" pitchFamily="18" charset="0"/>
              </a:rPr>
              <a:t>Disadvantages:</a:t>
            </a:r>
            <a:endParaRPr lang="en-US" sz="2200" dirty="0">
              <a:latin typeface="Constantia" pitchFamily="18" charset="0"/>
            </a:endParaRPr>
          </a:p>
          <a:p>
            <a:pPr marL="652361" lvl="1" indent="-247611">
              <a:lnSpc>
                <a:spcPts val="1925"/>
              </a:lnSpc>
              <a:spcBef>
                <a:spcPts val="463"/>
              </a:spcBef>
              <a:buClr>
                <a:srgbClr val="0E6EC5"/>
              </a:buClr>
              <a:buSzPct val="85000"/>
              <a:buFont typeface="Wingdings 2" pitchFamily="18" charset="2"/>
              <a:buChar char=""/>
              <a:tabLst>
                <a:tab pos="285706" algn="l"/>
              </a:tabLst>
            </a:pPr>
            <a:r>
              <a:rPr lang="en-US" sz="2000" dirty="0">
                <a:latin typeface="Constantia" pitchFamily="18" charset="0"/>
              </a:rPr>
              <a:t>If the Central Device which is the HUB goes down the entire  network is affected</a:t>
            </a:r>
          </a:p>
          <a:p>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382000" y="152400"/>
            <a:ext cx="2286000" cy="641684"/>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050558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603" y="247276"/>
            <a:ext cx="6035351" cy="922499"/>
          </a:xfrm>
        </p:spPr>
        <p:txBody>
          <a:bodyPr/>
          <a:lstStyle/>
          <a:p>
            <a:pPr algn="ctr"/>
            <a:r>
              <a:rPr lang="en-IN" b="1" dirty="0"/>
              <a:t>Bus</a:t>
            </a:r>
            <a:r>
              <a:rPr lang="en-IN" b="1" spc="-80" dirty="0"/>
              <a:t> </a:t>
            </a:r>
            <a:r>
              <a:rPr lang="en-IN" b="1" spc="-65" dirty="0"/>
              <a:t>Topology</a:t>
            </a:r>
            <a:endParaRPr lang="en-IN" b="1" dirty="0"/>
          </a:p>
        </p:txBody>
      </p:sp>
      <p:sp>
        <p:nvSpPr>
          <p:cNvPr id="4" name="Rectangle 3"/>
          <p:cNvSpPr/>
          <p:nvPr/>
        </p:nvSpPr>
        <p:spPr>
          <a:xfrm>
            <a:off x="962607" y="1126945"/>
            <a:ext cx="10206136" cy="2308310"/>
          </a:xfrm>
          <a:prstGeom prst="rect">
            <a:avLst/>
          </a:prstGeom>
        </p:spPr>
        <p:txBody>
          <a:bodyPr wrap="square" lIns="91425" tIns="45713" rIns="91425" bIns="45713">
            <a:spAutoFit/>
          </a:bodyPr>
          <a:lstStyle/>
          <a:p>
            <a:pPr marL="285750" indent="-285750" algn="just">
              <a:buFont typeface="Arial" panose="020B0604020202020204" pitchFamily="34" charset="0"/>
              <a:buChar char="•"/>
            </a:pPr>
            <a:r>
              <a:rPr lang="en-IN" dirty="0"/>
              <a:t>A </a:t>
            </a:r>
            <a:r>
              <a:rPr lang="en-IN" b="1" dirty="0"/>
              <a:t>bus topology, is multipoint. One long cable acts as a backbone to link all </a:t>
            </a:r>
            <a:r>
              <a:rPr lang="en-IN" dirty="0"/>
              <a:t>the devices in a network. </a:t>
            </a:r>
          </a:p>
          <a:p>
            <a:pPr marL="285750" indent="-285750" algn="just">
              <a:buFont typeface="Arial" panose="020B0604020202020204" pitchFamily="34" charset="0"/>
              <a:buChar char="•"/>
            </a:pPr>
            <a:r>
              <a:rPr lang="en-IN" dirty="0"/>
              <a:t>Nodes are connected to the bus cable by drop lines and taps. </a:t>
            </a:r>
          </a:p>
          <a:p>
            <a:pPr marL="285750" indent="-285750" algn="just">
              <a:buFont typeface="Arial" panose="020B0604020202020204" pitchFamily="34" charset="0"/>
              <a:buChar char="•"/>
            </a:pPr>
            <a:r>
              <a:rPr lang="en-IN" dirty="0"/>
              <a:t>A drop line is a connection running between the device and the main cable. </a:t>
            </a:r>
          </a:p>
          <a:p>
            <a:pPr marL="285750" indent="-285750" algn="just">
              <a:buFont typeface="Arial" panose="020B0604020202020204" pitchFamily="34" charset="0"/>
              <a:buChar char="•"/>
            </a:pPr>
            <a:r>
              <a:rPr lang="en-IN" dirty="0"/>
              <a:t>A tap is a connector that either splices into the main cable or punctures the sheathing of a cable to create a contact with the metallic core. </a:t>
            </a:r>
          </a:p>
          <a:p>
            <a:pPr marL="285750" indent="-285750" algn="just">
              <a:buFont typeface="Arial" panose="020B0604020202020204" pitchFamily="34" charset="0"/>
              <a:buChar char="•"/>
            </a:pPr>
            <a:r>
              <a:rPr lang="en-IN" dirty="0"/>
              <a:t>As a signal travels along the backbone, some of its energy is transformed into heat. Therefore, it becomes weaker and weaker as it travels farther and farther. For this reason there is a limit on the number of taps a bus can support and on the distance between those taps.</a:t>
            </a:r>
          </a:p>
        </p:txBody>
      </p:sp>
      <p:pic>
        <p:nvPicPr>
          <p:cNvPr id="5" name="object 9"/>
          <p:cNvPicPr>
            <a:picLocks noChangeAspect="1" noChangeArrowheads="1"/>
          </p:cNvPicPr>
          <p:nvPr/>
        </p:nvPicPr>
        <p:blipFill>
          <a:blip r:embed="rId2" cstate="print"/>
          <a:srcRect/>
          <a:stretch>
            <a:fillRect/>
          </a:stretch>
        </p:blipFill>
        <p:spPr bwMode="auto">
          <a:xfrm>
            <a:off x="2248597" y="3861721"/>
            <a:ext cx="6803649" cy="2195699"/>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8686800" y="152400"/>
            <a:ext cx="1981200" cy="556126"/>
          </a:xfrm>
          <a:prstGeom prst="rect">
            <a:avLst/>
          </a:prstGeom>
          <a:noFill/>
          <a:ln w="9525">
            <a:noFill/>
            <a:miter lim="800000"/>
            <a:headEnd/>
            <a:tailEnd/>
          </a:ln>
        </p:spPr>
      </p:pic>
      <p:sp>
        <p:nvSpPr>
          <p:cNvPr id="7"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3864325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5698" y="914401"/>
            <a:ext cx="9251302" cy="5093036"/>
          </a:xfrm>
          <a:prstGeom prst="rect">
            <a:avLst/>
          </a:prstGeom>
        </p:spPr>
        <p:txBody>
          <a:bodyPr wrap="square" lIns="91425" tIns="45713" rIns="91425" bIns="45713">
            <a:spAutoFit/>
          </a:bodyPr>
          <a:lstStyle/>
          <a:p>
            <a:pPr>
              <a:spcBef>
                <a:spcPts val="434"/>
              </a:spcBef>
              <a:buClr>
                <a:srgbClr val="0E6EC5"/>
              </a:buClr>
              <a:buSzPct val="82142"/>
              <a:tabLst>
                <a:tab pos="652677" algn="l"/>
                <a:tab pos="653313" algn="l"/>
              </a:tabLst>
              <a:defRPr/>
            </a:pPr>
            <a:r>
              <a:rPr lang="en-IN" b="1" dirty="0">
                <a:latin typeface="Constantia"/>
                <a:cs typeface="Constantia"/>
              </a:rPr>
              <a:t>Advantages:</a:t>
            </a:r>
          </a:p>
          <a:p>
            <a:pPr marL="652677" indent="-247611">
              <a:spcBef>
                <a:spcPts val="434"/>
              </a:spcBef>
              <a:buClr>
                <a:srgbClr val="0E6EC5"/>
              </a:buClr>
              <a:buSzPct val="82142"/>
              <a:buFont typeface="Wingdings 2"/>
              <a:buChar char=""/>
              <a:tabLst>
                <a:tab pos="652677" algn="l"/>
                <a:tab pos="653313" algn="l"/>
              </a:tabLst>
              <a:defRPr/>
            </a:pPr>
            <a:r>
              <a:rPr lang="en-IN" sz="1400" dirty="0">
                <a:latin typeface="Constantia"/>
                <a:cs typeface="Constantia"/>
              </a:rPr>
              <a:t>Easy </a:t>
            </a:r>
            <a:r>
              <a:rPr lang="en-IN" sz="1400" spc="-15" dirty="0">
                <a:latin typeface="Constantia"/>
                <a:cs typeface="Constantia"/>
              </a:rPr>
              <a:t>to </a:t>
            </a:r>
            <a:r>
              <a:rPr lang="en-IN" sz="1400" spc="-5" dirty="0">
                <a:latin typeface="Constantia"/>
                <a:cs typeface="Constantia"/>
              </a:rPr>
              <a:t>implement and</a:t>
            </a:r>
            <a:r>
              <a:rPr lang="en-IN" sz="1400" spc="-155" dirty="0">
                <a:latin typeface="Constantia"/>
                <a:cs typeface="Constantia"/>
              </a:rPr>
              <a:t> </a:t>
            </a:r>
            <a:r>
              <a:rPr lang="en-IN" sz="1400" spc="-5" dirty="0">
                <a:latin typeface="Constantia"/>
                <a:cs typeface="Constantia"/>
              </a:rPr>
              <a:t>extend</a:t>
            </a:r>
            <a:endParaRPr lang="en-IN" sz="1400" dirty="0">
              <a:latin typeface="Constantia"/>
              <a:cs typeface="Constantia"/>
            </a:endParaRPr>
          </a:p>
          <a:p>
            <a:pPr marL="652677" indent="-247611">
              <a:spcBef>
                <a:spcPts val="335"/>
              </a:spcBef>
              <a:buClr>
                <a:srgbClr val="0E6EC5"/>
              </a:buClr>
              <a:buSzPct val="82142"/>
              <a:buFont typeface="Wingdings 2"/>
              <a:buChar char=""/>
              <a:tabLst>
                <a:tab pos="652677" algn="l"/>
                <a:tab pos="653313" algn="l"/>
              </a:tabLst>
              <a:defRPr/>
            </a:pPr>
            <a:r>
              <a:rPr lang="en-IN" sz="1400" dirty="0">
                <a:latin typeface="Constantia"/>
                <a:cs typeface="Constantia"/>
              </a:rPr>
              <a:t>Easy </a:t>
            </a:r>
            <a:r>
              <a:rPr lang="en-IN" sz="1400" spc="-5" dirty="0">
                <a:latin typeface="Constantia"/>
                <a:cs typeface="Constantia"/>
              </a:rPr>
              <a:t>of</a:t>
            </a:r>
            <a:r>
              <a:rPr lang="en-IN" sz="1400" spc="-35" dirty="0">
                <a:latin typeface="Constantia"/>
                <a:cs typeface="Constantia"/>
              </a:rPr>
              <a:t> </a:t>
            </a:r>
            <a:r>
              <a:rPr lang="en-IN" sz="1400" spc="-5" dirty="0">
                <a:latin typeface="Constantia"/>
                <a:cs typeface="Constantia"/>
              </a:rPr>
              <a:t>installation</a:t>
            </a:r>
            <a:endParaRPr lang="en-IN" sz="1400" dirty="0">
              <a:latin typeface="Constantia"/>
              <a:cs typeface="Constantia"/>
            </a:endParaRPr>
          </a:p>
          <a:p>
            <a:pPr marL="652677" indent="-247611">
              <a:spcBef>
                <a:spcPts val="340"/>
              </a:spcBef>
              <a:buClr>
                <a:srgbClr val="0E6EC5"/>
              </a:buClr>
              <a:buSzPct val="82142"/>
              <a:buFont typeface="Wingdings 2"/>
              <a:buChar char=""/>
              <a:tabLst>
                <a:tab pos="652677" algn="l"/>
                <a:tab pos="653313" algn="l"/>
              </a:tabLst>
              <a:defRPr/>
            </a:pPr>
            <a:r>
              <a:rPr lang="en-IN" sz="1400" spc="-5" dirty="0">
                <a:latin typeface="Constantia"/>
                <a:cs typeface="Constantia"/>
              </a:rPr>
              <a:t>Initially </a:t>
            </a:r>
            <a:r>
              <a:rPr lang="en-IN" sz="1400" dirty="0">
                <a:latin typeface="Constantia"/>
                <a:cs typeface="Constantia"/>
              </a:rPr>
              <a:t>less </a:t>
            </a:r>
            <a:r>
              <a:rPr lang="en-IN" sz="1400" spc="-10" dirty="0">
                <a:latin typeface="Constantia"/>
                <a:cs typeface="Constantia"/>
              </a:rPr>
              <a:t>expensive </a:t>
            </a:r>
            <a:r>
              <a:rPr lang="en-IN" sz="1400" dirty="0">
                <a:latin typeface="Constantia"/>
                <a:cs typeface="Constantia"/>
              </a:rPr>
              <a:t>than</a:t>
            </a:r>
            <a:r>
              <a:rPr lang="en-IN" sz="1400" spc="-265" dirty="0">
                <a:latin typeface="Constantia"/>
                <a:cs typeface="Constantia"/>
              </a:rPr>
              <a:t>   </a:t>
            </a:r>
            <a:r>
              <a:rPr lang="en-IN" sz="1400" spc="-5" dirty="0">
                <a:latin typeface="Constantia"/>
                <a:cs typeface="Constantia"/>
              </a:rPr>
              <a:t>other </a:t>
            </a:r>
            <a:r>
              <a:rPr lang="en-IN" sz="1400" spc="-10" dirty="0">
                <a:latin typeface="Constantia"/>
                <a:cs typeface="Constantia"/>
              </a:rPr>
              <a:t>topologies</a:t>
            </a:r>
            <a:endParaRPr lang="en-IN" sz="1400" dirty="0">
              <a:latin typeface="Constantia"/>
              <a:cs typeface="Constantia"/>
            </a:endParaRPr>
          </a:p>
          <a:p>
            <a:pPr marL="652677" indent="-247611">
              <a:spcBef>
                <a:spcPts val="335"/>
              </a:spcBef>
              <a:buClr>
                <a:srgbClr val="0E6EC5"/>
              </a:buClr>
              <a:buSzPct val="82142"/>
              <a:buFont typeface="Wingdings 2"/>
              <a:buChar char=""/>
              <a:tabLst>
                <a:tab pos="652677" algn="l"/>
                <a:tab pos="653313" algn="l"/>
              </a:tabLst>
              <a:defRPr/>
            </a:pPr>
            <a:r>
              <a:rPr lang="en-IN" sz="1400" spc="-5" dirty="0">
                <a:latin typeface="Constantia"/>
                <a:cs typeface="Constantia"/>
              </a:rPr>
              <a:t>Cheaper </a:t>
            </a:r>
            <a:r>
              <a:rPr lang="en-IN" sz="1400" spc="-10" dirty="0">
                <a:latin typeface="Constantia"/>
                <a:cs typeface="Constantia"/>
              </a:rPr>
              <a:t>compared </a:t>
            </a:r>
            <a:r>
              <a:rPr lang="en-IN" sz="1400" spc="-15" dirty="0">
                <a:latin typeface="Constantia"/>
                <a:cs typeface="Constantia"/>
              </a:rPr>
              <a:t>to </a:t>
            </a:r>
            <a:r>
              <a:rPr lang="en-IN" sz="1400" spc="-5" dirty="0">
                <a:latin typeface="Constantia"/>
                <a:cs typeface="Constantia"/>
              </a:rPr>
              <a:t>start</a:t>
            </a:r>
            <a:r>
              <a:rPr lang="en-IN" sz="1400" spc="-125" dirty="0">
                <a:latin typeface="Constantia"/>
                <a:cs typeface="Constantia"/>
              </a:rPr>
              <a:t> </a:t>
            </a:r>
            <a:r>
              <a:rPr lang="en-IN" sz="1400" spc="-5" dirty="0">
                <a:latin typeface="Constantia"/>
                <a:cs typeface="Constantia"/>
              </a:rPr>
              <a:t>topology</a:t>
            </a:r>
            <a:endParaRPr lang="en-IN" sz="1400" dirty="0">
              <a:latin typeface="Constantia"/>
              <a:cs typeface="Constantia"/>
            </a:endParaRPr>
          </a:p>
          <a:p>
            <a:pPr marL="652677" indent="-247611">
              <a:spcBef>
                <a:spcPts val="335"/>
              </a:spcBef>
              <a:buClr>
                <a:srgbClr val="0E6EC5"/>
              </a:buClr>
              <a:buSzPct val="82142"/>
              <a:buFont typeface="Wingdings 2"/>
              <a:buChar char=""/>
              <a:tabLst>
                <a:tab pos="652677" algn="l"/>
                <a:tab pos="653313" algn="l"/>
              </a:tabLst>
              <a:defRPr/>
            </a:pPr>
            <a:r>
              <a:rPr lang="en-IN" sz="1400" spc="-5" dirty="0">
                <a:latin typeface="Constantia"/>
                <a:cs typeface="Constantia"/>
              </a:rPr>
              <a:t>Requires</a:t>
            </a:r>
            <a:r>
              <a:rPr lang="en-IN" sz="1400" spc="-40" dirty="0">
                <a:latin typeface="Constantia"/>
                <a:cs typeface="Constantia"/>
              </a:rPr>
              <a:t> </a:t>
            </a:r>
            <a:r>
              <a:rPr lang="en-IN" sz="1400" dirty="0">
                <a:latin typeface="Constantia"/>
                <a:cs typeface="Constantia"/>
              </a:rPr>
              <a:t>less</a:t>
            </a:r>
            <a:r>
              <a:rPr lang="en-IN" sz="1400" spc="-85" dirty="0">
                <a:latin typeface="Constantia"/>
                <a:cs typeface="Constantia"/>
              </a:rPr>
              <a:t> </a:t>
            </a:r>
            <a:r>
              <a:rPr lang="en-IN" sz="1400" spc="-5" dirty="0">
                <a:latin typeface="Constantia"/>
                <a:cs typeface="Constantia"/>
              </a:rPr>
              <a:t>cable</a:t>
            </a:r>
            <a:r>
              <a:rPr lang="en-IN" sz="1400" spc="-40" dirty="0">
                <a:latin typeface="Constantia"/>
                <a:cs typeface="Constantia"/>
              </a:rPr>
              <a:t> </a:t>
            </a:r>
            <a:r>
              <a:rPr lang="en-IN" sz="1400" dirty="0">
                <a:latin typeface="Constantia"/>
                <a:cs typeface="Constantia"/>
              </a:rPr>
              <a:t>length</a:t>
            </a:r>
            <a:r>
              <a:rPr lang="en-IN" sz="1400" spc="-30" dirty="0">
                <a:latin typeface="Constantia"/>
                <a:cs typeface="Constantia"/>
              </a:rPr>
              <a:t> </a:t>
            </a:r>
            <a:r>
              <a:rPr lang="en-IN" sz="1400" dirty="0">
                <a:latin typeface="Constantia"/>
                <a:cs typeface="Constantia"/>
              </a:rPr>
              <a:t>than</a:t>
            </a:r>
            <a:r>
              <a:rPr lang="en-IN" sz="1400" spc="-60" dirty="0">
                <a:latin typeface="Constantia"/>
                <a:cs typeface="Constantia"/>
              </a:rPr>
              <a:t> mesh and </a:t>
            </a:r>
            <a:r>
              <a:rPr lang="en-IN" sz="1400" spc="-70" dirty="0">
                <a:latin typeface="Constantia"/>
                <a:cs typeface="Constantia"/>
              </a:rPr>
              <a:t> </a:t>
            </a:r>
            <a:r>
              <a:rPr lang="en-IN" sz="1400" spc="-5" dirty="0">
                <a:latin typeface="Constantia"/>
                <a:cs typeface="Constantia"/>
              </a:rPr>
              <a:t>star</a:t>
            </a:r>
            <a:r>
              <a:rPr lang="en-IN" sz="1400" spc="-50" dirty="0">
                <a:latin typeface="Constantia"/>
                <a:cs typeface="Constantia"/>
              </a:rPr>
              <a:t> </a:t>
            </a:r>
            <a:r>
              <a:rPr lang="en-IN" sz="1400" spc="-20" dirty="0">
                <a:latin typeface="Constantia"/>
                <a:cs typeface="Constantia"/>
              </a:rPr>
              <a:t>topology.</a:t>
            </a:r>
            <a:endParaRPr lang="en-IN" sz="1400" dirty="0">
              <a:latin typeface="Constantia"/>
              <a:cs typeface="Constantia"/>
            </a:endParaRPr>
          </a:p>
          <a:p>
            <a:pPr>
              <a:spcBef>
                <a:spcPts val="335"/>
              </a:spcBef>
              <a:buClr>
                <a:srgbClr val="0E6EC5"/>
              </a:buClr>
              <a:buSzPct val="82142"/>
              <a:tabLst>
                <a:tab pos="652677" algn="l"/>
                <a:tab pos="653313" algn="l"/>
              </a:tabLst>
              <a:defRPr/>
            </a:pPr>
            <a:r>
              <a:rPr lang="en-IN" b="1" spc="-5" dirty="0">
                <a:latin typeface="Constantia"/>
                <a:cs typeface="Constantia"/>
              </a:rPr>
              <a:t>Disadvantages:</a:t>
            </a:r>
            <a:endParaRPr lang="en-IN" b="1" dirty="0">
              <a:latin typeface="Constantia"/>
              <a:cs typeface="Constantia"/>
            </a:endParaRPr>
          </a:p>
          <a:p>
            <a:pPr marL="652677" lvl="1" indent="-247611">
              <a:spcBef>
                <a:spcPts val="335"/>
              </a:spcBef>
              <a:buClr>
                <a:srgbClr val="0E6EC5"/>
              </a:buClr>
              <a:buSzPct val="82142"/>
              <a:buFont typeface="Wingdings 2"/>
              <a:buChar char=""/>
              <a:tabLst>
                <a:tab pos="652677" algn="l"/>
                <a:tab pos="653313" algn="l"/>
              </a:tabLst>
              <a:defRPr/>
            </a:pPr>
            <a:r>
              <a:rPr lang="en-IN" sz="1400" dirty="0">
                <a:latin typeface="Constantia"/>
                <a:cs typeface="Constantia"/>
              </a:rPr>
              <a:t>Difficult </a:t>
            </a:r>
            <a:r>
              <a:rPr lang="en-IN" sz="1400" spc="-15" dirty="0">
                <a:latin typeface="Constantia"/>
                <a:cs typeface="Constantia"/>
              </a:rPr>
              <a:t>to</a:t>
            </a:r>
            <a:r>
              <a:rPr lang="en-IN" sz="1400" spc="-100" dirty="0">
                <a:latin typeface="Constantia"/>
                <a:cs typeface="Constantia"/>
              </a:rPr>
              <a:t> </a:t>
            </a:r>
            <a:r>
              <a:rPr lang="en-IN" sz="1400" spc="-5" dirty="0">
                <a:latin typeface="Constantia"/>
                <a:cs typeface="Constantia"/>
              </a:rPr>
              <a:t>administer/troubleshoot.</a:t>
            </a:r>
            <a:endParaRPr lang="en-IN" sz="1400" dirty="0">
              <a:latin typeface="Constantia"/>
              <a:cs typeface="Constantia"/>
            </a:endParaRPr>
          </a:p>
          <a:p>
            <a:pPr marL="652677" lvl="1" indent="-247611">
              <a:spcBef>
                <a:spcPts val="335"/>
              </a:spcBef>
              <a:buClr>
                <a:srgbClr val="0E6EC5"/>
              </a:buClr>
              <a:buSzPct val="82142"/>
              <a:buFont typeface="Wingdings 2"/>
              <a:buChar char=""/>
              <a:tabLst>
                <a:tab pos="652677" algn="l"/>
                <a:tab pos="653313" algn="l"/>
              </a:tabLst>
              <a:defRPr/>
            </a:pPr>
            <a:r>
              <a:rPr lang="en-IN" sz="1400" b="1" dirty="0">
                <a:latin typeface="Constantia"/>
                <a:cs typeface="Constantia"/>
              </a:rPr>
              <a:t>Difficult </a:t>
            </a:r>
            <a:r>
              <a:rPr lang="en-IN" sz="1400" b="1" spc="-15" dirty="0">
                <a:latin typeface="Constantia"/>
                <a:cs typeface="Constantia"/>
              </a:rPr>
              <a:t>to </a:t>
            </a:r>
            <a:r>
              <a:rPr lang="en-IN" sz="1400" b="1" spc="-5" dirty="0">
                <a:latin typeface="Constantia"/>
                <a:cs typeface="Constantia"/>
              </a:rPr>
              <a:t>reconfiguration and </a:t>
            </a:r>
            <a:r>
              <a:rPr lang="en-IN" sz="1400" b="1" dirty="0">
                <a:latin typeface="Constantia"/>
                <a:cs typeface="Constantia"/>
              </a:rPr>
              <a:t>fault</a:t>
            </a:r>
            <a:r>
              <a:rPr lang="en-IN" sz="1400" b="1" spc="-130" dirty="0">
                <a:latin typeface="Constantia"/>
                <a:cs typeface="Constantia"/>
              </a:rPr>
              <a:t> </a:t>
            </a:r>
            <a:r>
              <a:rPr lang="en-IN" sz="1400" b="1" spc="-5" dirty="0">
                <a:latin typeface="Constantia"/>
                <a:cs typeface="Constantia"/>
              </a:rPr>
              <a:t>isolation</a:t>
            </a:r>
            <a:endParaRPr lang="en-IN" sz="1400" b="1" dirty="0">
              <a:latin typeface="Constantia"/>
              <a:cs typeface="Constantia"/>
            </a:endParaRPr>
          </a:p>
          <a:p>
            <a:pPr marL="652677" lvl="1" indent="-247611">
              <a:spcBef>
                <a:spcPts val="340"/>
              </a:spcBef>
              <a:buClr>
                <a:srgbClr val="0E6EC5"/>
              </a:buClr>
              <a:buSzPct val="82142"/>
              <a:buFont typeface="Wingdings 2"/>
              <a:buChar char=""/>
              <a:tabLst>
                <a:tab pos="652677" algn="l"/>
                <a:tab pos="653313" algn="l"/>
              </a:tabLst>
              <a:defRPr/>
            </a:pPr>
            <a:r>
              <a:rPr lang="en-IN" sz="1400" spc="-5" dirty="0">
                <a:latin typeface="Constantia"/>
                <a:cs typeface="Constantia"/>
              </a:rPr>
              <a:t>Limited cable </a:t>
            </a:r>
            <a:r>
              <a:rPr lang="en-IN" sz="1400" dirty="0">
                <a:latin typeface="Constantia"/>
                <a:cs typeface="Constantia"/>
              </a:rPr>
              <a:t>length </a:t>
            </a:r>
            <a:r>
              <a:rPr lang="en-IN" sz="1400" spc="-5" dirty="0">
                <a:latin typeface="Constantia"/>
                <a:cs typeface="Constantia"/>
              </a:rPr>
              <a:t>and </a:t>
            </a:r>
            <a:r>
              <a:rPr lang="en-IN" sz="1400" dirty="0">
                <a:latin typeface="Constantia"/>
                <a:cs typeface="Constantia"/>
              </a:rPr>
              <a:t>number </a:t>
            </a:r>
            <a:r>
              <a:rPr lang="en-IN" sz="1400" spc="-5" dirty="0">
                <a:latin typeface="Constantia"/>
                <a:cs typeface="Constantia"/>
              </a:rPr>
              <a:t>of</a:t>
            </a:r>
            <a:r>
              <a:rPr lang="en-IN" sz="1400" spc="-195" dirty="0">
                <a:latin typeface="Constantia"/>
                <a:cs typeface="Constantia"/>
              </a:rPr>
              <a:t> </a:t>
            </a:r>
            <a:r>
              <a:rPr lang="en-IN" sz="1400" spc="-5" dirty="0">
                <a:latin typeface="Constantia"/>
                <a:cs typeface="Constantia"/>
              </a:rPr>
              <a:t>stations.</a:t>
            </a:r>
            <a:endParaRPr lang="en-IN" sz="1400" dirty="0">
              <a:latin typeface="Constantia"/>
              <a:cs typeface="Constantia"/>
            </a:endParaRPr>
          </a:p>
          <a:p>
            <a:pPr marL="652677" lvl="1" indent="-247611">
              <a:spcBef>
                <a:spcPts val="335"/>
              </a:spcBef>
              <a:buClr>
                <a:srgbClr val="0E6EC5"/>
              </a:buClr>
              <a:buSzPct val="82142"/>
              <a:buFont typeface="Wingdings 2"/>
              <a:buChar char=""/>
              <a:tabLst>
                <a:tab pos="652677" algn="l"/>
                <a:tab pos="653313" algn="l"/>
              </a:tabLst>
              <a:defRPr/>
            </a:pPr>
            <a:r>
              <a:rPr lang="en-IN" sz="1400" b="1" dirty="0">
                <a:latin typeface="Constantia"/>
                <a:cs typeface="Constantia"/>
              </a:rPr>
              <a:t>If</a:t>
            </a:r>
            <a:r>
              <a:rPr lang="en-IN" sz="1400" b="1" spc="15" dirty="0">
                <a:latin typeface="Constantia"/>
                <a:cs typeface="Constantia"/>
              </a:rPr>
              <a:t> </a:t>
            </a:r>
            <a:r>
              <a:rPr lang="en-IN" sz="1400" b="1" spc="-5" dirty="0">
                <a:latin typeface="Constantia"/>
                <a:cs typeface="Constantia"/>
              </a:rPr>
              <a:t>there</a:t>
            </a:r>
            <a:r>
              <a:rPr lang="en-IN" sz="1400" b="1" spc="-30" dirty="0">
                <a:latin typeface="Constantia"/>
                <a:cs typeface="Constantia"/>
              </a:rPr>
              <a:t> </a:t>
            </a:r>
            <a:r>
              <a:rPr lang="en-IN" sz="1400" b="1" spc="-5" dirty="0">
                <a:latin typeface="Constantia"/>
                <a:cs typeface="Constantia"/>
              </a:rPr>
              <a:t>is</a:t>
            </a:r>
            <a:r>
              <a:rPr lang="en-IN" sz="1400" b="1" spc="-70" dirty="0">
                <a:latin typeface="Constantia"/>
                <a:cs typeface="Constantia"/>
              </a:rPr>
              <a:t> </a:t>
            </a:r>
            <a:r>
              <a:rPr lang="en-IN" sz="1400" b="1" dirty="0">
                <a:latin typeface="Constantia"/>
                <a:cs typeface="Constantia"/>
              </a:rPr>
              <a:t>a</a:t>
            </a:r>
            <a:r>
              <a:rPr lang="en-IN" sz="1400" b="1" spc="-55" dirty="0">
                <a:latin typeface="Constantia"/>
                <a:cs typeface="Constantia"/>
              </a:rPr>
              <a:t> </a:t>
            </a:r>
            <a:r>
              <a:rPr lang="en-IN" sz="1400" b="1" spc="-5" dirty="0">
                <a:latin typeface="Constantia"/>
                <a:cs typeface="Constantia"/>
              </a:rPr>
              <a:t>problem</a:t>
            </a:r>
            <a:r>
              <a:rPr lang="en-IN" sz="1400" b="1" spc="-60" dirty="0">
                <a:latin typeface="Constantia"/>
                <a:cs typeface="Constantia"/>
              </a:rPr>
              <a:t> </a:t>
            </a:r>
            <a:r>
              <a:rPr lang="en-IN" sz="1400" b="1" spc="-5" dirty="0">
                <a:latin typeface="Constantia"/>
                <a:cs typeface="Constantia"/>
              </a:rPr>
              <a:t>with</a:t>
            </a:r>
            <a:r>
              <a:rPr lang="en-IN" sz="1400" b="1" spc="-25" dirty="0">
                <a:latin typeface="Constantia"/>
                <a:cs typeface="Constantia"/>
              </a:rPr>
              <a:t> </a:t>
            </a:r>
            <a:r>
              <a:rPr lang="en-IN" sz="1400" b="1" dirty="0">
                <a:latin typeface="Constantia"/>
                <a:cs typeface="Constantia"/>
              </a:rPr>
              <a:t>the</a:t>
            </a:r>
            <a:r>
              <a:rPr lang="en-IN" sz="1400" b="1" spc="-70" dirty="0">
                <a:latin typeface="Constantia"/>
                <a:cs typeface="Constantia"/>
              </a:rPr>
              <a:t> </a:t>
            </a:r>
            <a:r>
              <a:rPr lang="en-IN" sz="1400" b="1" spc="-5" dirty="0">
                <a:latin typeface="Constantia"/>
                <a:cs typeface="Constantia"/>
              </a:rPr>
              <a:t>cable,</a:t>
            </a:r>
            <a:r>
              <a:rPr lang="en-IN" sz="1400" b="1" spc="-15" dirty="0">
                <a:latin typeface="Constantia"/>
                <a:cs typeface="Constantia"/>
              </a:rPr>
              <a:t> </a:t>
            </a:r>
            <a:r>
              <a:rPr lang="en-IN" sz="1400" b="1" dirty="0">
                <a:latin typeface="Constantia"/>
                <a:cs typeface="Constantia"/>
              </a:rPr>
              <a:t>the</a:t>
            </a:r>
            <a:r>
              <a:rPr lang="en-IN" sz="1400" b="1" spc="-70" dirty="0">
                <a:latin typeface="Constantia"/>
                <a:cs typeface="Constantia"/>
              </a:rPr>
              <a:t> </a:t>
            </a:r>
            <a:r>
              <a:rPr lang="en-IN" sz="1400" b="1" spc="-5" dirty="0">
                <a:latin typeface="Constantia"/>
                <a:cs typeface="Constantia"/>
              </a:rPr>
              <a:t>entire</a:t>
            </a:r>
            <a:r>
              <a:rPr lang="en-IN" sz="1400" b="1" spc="-20" dirty="0">
                <a:latin typeface="Constantia"/>
                <a:cs typeface="Constantia"/>
              </a:rPr>
              <a:t> </a:t>
            </a:r>
            <a:r>
              <a:rPr lang="en-IN" sz="1400" b="1" spc="-10" dirty="0">
                <a:latin typeface="Constantia"/>
                <a:cs typeface="Constantia"/>
              </a:rPr>
              <a:t>network</a:t>
            </a:r>
            <a:r>
              <a:rPr lang="en-IN" sz="1400" b="1" spc="-45" dirty="0">
                <a:latin typeface="Constantia"/>
                <a:cs typeface="Constantia"/>
              </a:rPr>
              <a:t> </a:t>
            </a:r>
            <a:r>
              <a:rPr lang="en-IN" sz="1400" b="1" spc="-10" dirty="0">
                <a:latin typeface="Constantia"/>
                <a:cs typeface="Constantia"/>
              </a:rPr>
              <a:t>goes</a:t>
            </a:r>
            <a:r>
              <a:rPr lang="en-IN" sz="1400" b="1" spc="-60" dirty="0">
                <a:latin typeface="Constantia"/>
                <a:cs typeface="Constantia"/>
              </a:rPr>
              <a:t> </a:t>
            </a:r>
            <a:r>
              <a:rPr lang="en-IN" sz="1400" b="1" spc="-10" dirty="0">
                <a:latin typeface="Constantia"/>
                <a:cs typeface="Constantia"/>
              </a:rPr>
              <a:t>down.</a:t>
            </a:r>
            <a:endParaRPr lang="en-IN" sz="1400" b="1" dirty="0">
              <a:latin typeface="Constantia"/>
              <a:cs typeface="Constantia"/>
            </a:endParaRPr>
          </a:p>
          <a:p>
            <a:pPr marL="652677" lvl="1" indent="-247611">
              <a:spcBef>
                <a:spcPts val="335"/>
              </a:spcBef>
              <a:buClr>
                <a:srgbClr val="0E6EC5"/>
              </a:buClr>
              <a:buSzPct val="82142"/>
              <a:buFont typeface="Wingdings 2"/>
              <a:buChar char=""/>
              <a:tabLst>
                <a:tab pos="652677" algn="l"/>
                <a:tab pos="653313" algn="l"/>
              </a:tabLst>
              <a:defRPr/>
            </a:pPr>
            <a:r>
              <a:rPr lang="en-IN" sz="1400" spc="-10" dirty="0">
                <a:latin typeface="Constantia"/>
                <a:cs typeface="Constantia"/>
              </a:rPr>
              <a:t>Maintenance</a:t>
            </a:r>
            <a:r>
              <a:rPr lang="en-IN" sz="1400" spc="-65" dirty="0">
                <a:latin typeface="Constantia"/>
                <a:cs typeface="Constantia"/>
              </a:rPr>
              <a:t> </a:t>
            </a:r>
            <a:r>
              <a:rPr lang="en-IN" sz="1400" spc="-10" dirty="0">
                <a:latin typeface="Constantia"/>
                <a:cs typeface="Constantia"/>
              </a:rPr>
              <a:t>costs</a:t>
            </a:r>
            <a:r>
              <a:rPr lang="en-IN" sz="1400" spc="-25" dirty="0">
                <a:latin typeface="Constantia"/>
                <a:cs typeface="Constantia"/>
              </a:rPr>
              <a:t> </a:t>
            </a:r>
            <a:r>
              <a:rPr lang="en-IN" sz="1400" spc="-10" dirty="0">
                <a:latin typeface="Constantia"/>
                <a:cs typeface="Constantia"/>
              </a:rPr>
              <a:t>may</a:t>
            </a:r>
            <a:r>
              <a:rPr lang="en-IN" sz="1400" spc="-45" dirty="0">
                <a:latin typeface="Constantia"/>
                <a:cs typeface="Constantia"/>
              </a:rPr>
              <a:t> </a:t>
            </a:r>
            <a:r>
              <a:rPr lang="en-IN" sz="1400" spc="-5" dirty="0">
                <a:latin typeface="Constantia"/>
                <a:cs typeface="Constantia"/>
              </a:rPr>
              <a:t>be</a:t>
            </a:r>
            <a:r>
              <a:rPr lang="en-IN" sz="1400" spc="-30" dirty="0">
                <a:latin typeface="Constantia"/>
                <a:cs typeface="Constantia"/>
              </a:rPr>
              <a:t> </a:t>
            </a:r>
            <a:r>
              <a:rPr lang="en-IN" sz="1400" spc="-5" dirty="0">
                <a:latin typeface="Constantia"/>
                <a:cs typeface="Constantia"/>
              </a:rPr>
              <a:t>higher</a:t>
            </a:r>
            <a:r>
              <a:rPr lang="en-IN" sz="1400" spc="-55" dirty="0">
                <a:latin typeface="Constantia"/>
                <a:cs typeface="Constantia"/>
              </a:rPr>
              <a:t> </a:t>
            </a:r>
            <a:r>
              <a:rPr lang="en-IN" sz="1400" spc="-5" dirty="0">
                <a:latin typeface="Constantia"/>
                <a:cs typeface="Constantia"/>
              </a:rPr>
              <a:t>in</a:t>
            </a:r>
            <a:r>
              <a:rPr lang="en-IN" sz="1400" spc="-45" dirty="0">
                <a:latin typeface="Constantia"/>
                <a:cs typeface="Constantia"/>
              </a:rPr>
              <a:t> </a:t>
            </a:r>
            <a:r>
              <a:rPr lang="en-IN" sz="1400" dirty="0">
                <a:latin typeface="Constantia"/>
                <a:cs typeface="Constantia"/>
              </a:rPr>
              <a:t>the</a:t>
            </a:r>
            <a:r>
              <a:rPr lang="en-IN" sz="1400" spc="-30" dirty="0">
                <a:latin typeface="Constantia"/>
                <a:cs typeface="Constantia"/>
              </a:rPr>
              <a:t> </a:t>
            </a:r>
            <a:r>
              <a:rPr lang="en-IN" sz="1400" dirty="0">
                <a:latin typeface="Constantia"/>
                <a:cs typeface="Constantia"/>
              </a:rPr>
              <a:t>long</a:t>
            </a:r>
            <a:r>
              <a:rPr lang="en-IN" sz="1400" spc="-25" dirty="0">
                <a:latin typeface="Constantia"/>
                <a:cs typeface="Constantia"/>
              </a:rPr>
              <a:t> </a:t>
            </a:r>
            <a:r>
              <a:rPr lang="en-IN" sz="1400" dirty="0">
                <a:latin typeface="Constantia"/>
                <a:cs typeface="Constantia"/>
              </a:rPr>
              <a:t>run.</a:t>
            </a:r>
          </a:p>
          <a:p>
            <a:pPr marL="652677" lvl="1" indent="-247611">
              <a:spcBef>
                <a:spcPts val="335"/>
              </a:spcBef>
              <a:buClr>
                <a:srgbClr val="0E6EC5"/>
              </a:buClr>
              <a:buSzPct val="82142"/>
              <a:buFont typeface="Wingdings 2"/>
              <a:buChar char=""/>
              <a:tabLst>
                <a:tab pos="652677" algn="l"/>
                <a:tab pos="653313" algn="l"/>
              </a:tabLst>
              <a:defRPr/>
            </a:pPr>
            <a:r>
              <a:rPr lang="en-IN" sz="1400" b="1" spc="-10" dirty="0">
                <a:latin typeface="Constantia"/>
                <a:cs typeface="Constantia"/>
              </a:rPr>
              <a:t>Performance</a:t>
            </a:r>
            <a:r>
              <a:rPr lang="en-IN" sz="1400" b="1" spc="-70" dirty="0">
                <a:latin typeface="Constantia"/>
                <a:cs typeface="Constantia"/>
              </a:rPr>
              <a:t> </a:t>
            </a:r>
            <a:r>
              <a:rPr lang="en-IN" sz="1400" b="1" spc="-5" dirty="0">
                <a:latin typeface="Constantia"/>
                <a:cs typeface="Constantia"/>
              </a:rPr>
              <a:t>degrades</a:t>
            </a:r>
            <a:r>
              <a:rPr lang="en-IN" sz="1400" b="1" spc="-40" dirty="0">
                <a:latin typeface="Constantia"/>
                <a:cs typeface="Constantia"/>
              </a:rPr>
              <a:t> </a:t>
            </a:r>
            <a:r>
              <a:rPr lang="en-IN" sz="1400" b="1" spc="-5" dirty="0">
                <a:latin typeface="Constantia"/>
                <a:cs typeface="Constantia"/>
              </a:rPr>
              <a:t>as</a:t>
            </a:r>
            <a:r>
              <a:rPr lang="en-IN" sz="1400" b="1" spc="-70" dirty="0">
                <a:latin typeface="Constantia"/>
                <a:cs typeface="Constantia"/>
              </a:rPr>
              <a:t> </a:t>
            </a:r>
            <a:r>
              <a:rPr lang="en-IN" sz="1400" b="1" spc="-5" dirty="0">
                <a:latin typeface="Constantia"/>
                <a:cs typeface="Constantia"/>
              </a:rPr>
              <a:t>additional</a:t>
            </a:r>
            <a:r>
              <a:rPr lang="en-IN" sz="1400" b="1" dirty="0">
                <a:latin typeface="Constantia"/>
                <a:cs typeface="Constantia"/>
              </a:rPr>
              <a:t> </a:t>
            </a:r>
            <a:r>
              <a:rPr lang="en-IN" sz="1400" b="1" spc="-10" dirty="0">
                <a:latin typeface="Constantia"/>
                <a:cs typeface="Constantia"/>
              </a:rPr>
              <a:t>computers</a:t>
            </a:r>
            <a:r>
              <a:rPr lang="en-IN" sz="1400" b="1" spc="-45" dirty="0">
                <a:latin typeface="Constantia"/>
                <a:cs typeface="Constantia"/>
              </a:rPr>
              <a:t> </a:t>
            </a:r>
            <a:r>
              <a:rPr lang="en-IN" sz="1400" b="1" spc="-10" dirty="0">
                <a:latin typeface="Constantia"/>
                <a:cs typeface="Constantia"/>
              </a:rPr>
              <a:t>are</a:t>
            </a:r>
            <a:r>
              <a:rPr lang="en-IN" sz="1400" b="1" spc="-60" dirty="0">
                <a:latin typeface="Constantia"/>
                <a:cs typeface="Constantia"/>
              </a:rPr>
              <a:t> </a:t>
            </a:r>
            <a:r>
              <a:rPr lang="en-IN" sz="1400" b="1" spc="-5" dirty="0">
                <a:latin typeface="Constantia"/>
                <a:cs typeface="Constantia"/>
              </a:rPr>
              <a:t>added</a:t>
            </a:r>
            <a:r>
              <a:rPr lang="en-IN" sz="1400" b="1" spc="-10" dirty="0">
                <a:latin typeface="Constantia"/>
                <a:cs typeface="Constantia"/>
              </a:rPr>
              <a:t> </a:t>
            </a:r>
            <a:r>
              <a:rPr lang="en-IN" sz="1400" b="1" spc="-5" dirty="0">
                <a:latin typeface="Constantia"/>
                <a:cs typeface="Constantia"/>
              </a:rPr>
              <a:t>or</a:t>
            </a:r>
            <a:r>
              <a:rPr lang="en-IN" sz="1400" b="1" spc="-70" dirty="0">
                <a:latin typeface="Constantia"/>
                <a:cs typeface="Constantia"/>
              </a:rPr>
              <a:t> </a:t>
            </a:r>
            <a:r>
              <a:rPr lang="en-IN" sz="1400" b="1" spc="-5" dirty="0">
                <a:latin typeface="Constantia"/>
                <a:cs typeface="Constantia"/>
              </a:rPr>
              <a:t>on</a:t>
            </a:r>
            <a:r>
              <a:rPr lang="en-IN" sz="1400" b="1" spc="-30" dirty="0">
                <a:latin typeface="Constantia"/>
                <a:cs typeface="Constantia"/>
              </a:rPr>
              <a:t> </a:t>
            </a:r>
            <a:r>
              <a:rPr lang="en-IN" sz="1400" b="1" dirty="0">
                <a:latin typeface="Constantia"/>
                <a:cs typeface="Constantia"/>
              </a:rPr>
              <a:t>heavy</a:t>
            </a:r>
            <a:r>
              <a:rPr lang="en-IN" sz="1400" b="1" spc="-50" dirty="0">
                <a:latin typeface="Constantia"/>
                <a:cs typeface="Constantia"/>
              </a:rPr>
              <a:t> </a:t>
            </a:r>
            <a:r>
              <a:rPr lang="en-IN" sz="1400" b="1" spc="-5" dirty="0">
                <a:latin typeface="Constantia"/>
                <a:cs typeface="Constantia"/>
              </a:rPr>
              <a:t>traffic.</a:t>
            </a:r>
            <a:endParaRPr lang="en-IN" sz="1400" b="1" dirty="0">
              <a:latin typeface="Constantia"/>
              <a:cs typeface="Constantia"/>
            </a:endParaRPr>
          </a:p>
          <a:p>
            <a:pPr marL="652677" lvl="1" indent="-247611">
              <a:spcBef>
                <a:spcPts val="335"/>
              </a:spcBef>
              <a:buClr>
                <a:srgbClr val="0E6EC5"/>
              </a:buClr>
              <a:buSzPct val="82142"/>
              <a:buFont typeface="Wingdings 2"/>
              <a:buChar char=""/>
              <a:tabLst>
                <a:tab pos="652677" algn="l"/>
                <a:tab pos="653313" algn="l"/>
              </a:tabLst>
              <a:defRPr/>
            </a:pPr>
            <a:r>
              <a:rPr lang="en-IN" sz="1400" b="1" spc="-5" dirty="0">
                <a:latin typeface="Constantia"/>
                <a:cs typeface="Constantia"/>
              </a:rPr>
              <a:t>Low</a:t>
            </a:r>
            <a:r>
              <a:rPr lang="en-IN" sz="1400" b="1" spc="-60" dirty="0">
                <a:latin typeface="Constantia"/>
                <a:cs typeface="Constantia"/>
              </a:rPr>
              <a:t> </a:t>
            </a:r>
            <a:r>
              <a:rPr lang="en-IN" sz="1400" b="1" spc="-5" dirty="0">
                <a:latin typeface="Constantia"/>
                <a:cs typeface="Constantia"/>
              </a:rPr>
              <a:t>security</a:t>
            </a:r>
            <a:r>
              <a:rPr lang="en-IN" sz="1400" b="1" spc="-25" dirty="0">
                <a:latin typeface="Constantia"/>
                <a:cs typeface="Constantia"/>
              </a:rPr>
              <a:t> </a:t>
            </a:r>
            <a:r>
              <a:rPr lang="en-IN" sz="1400" b="1" dirty="0">
                <a:latin typeface="Constantia"/>
                <a:cs typeface="Constantia"/>
              </a:rPr>
              <a:t>(all</a:t>
            </a:r>
            <a:r>
              <a:rPr lang="en-IN" sz="1400" b="1" spc="-65" dirty="0">
                <a:latin typeface="Constantia"/>
                <a:cs typeface="Constantia"/>
              </a:rPr>
              <a:t> </a:t>
            </a:r>
            <a:r>
              <a:rPr lang="en-IN" sz="1400" b="1" spc="-10" dirty="0">
                <a:latin typeface="Constantia"/>
                <a:cs typeface="Constantia"/>
              </a:rPr>
              <a:t>computers</a:t>
            </a:r>
            <a:r>
              <a:rPr lang="en-IN" sz="1400" b="1" spc="-40" dirty="0">
                <a:latin typeface="Constantia"/>
                <a:cs typeface="Constantia"/>
              </a:rPr>
              <a:t> </a:t>
            </a:r>
            <a:r>
              <a:rPr lang="en-IN" sz="1400" b="1" spc="-5" dirty="0">
                <a:latin typeface="Constantia"/>
                <a:cs typeface="Constantia"/>
              </a:rPr>
              <a:t>on</a:t>
            </a:r>
            <a:r>
              <a:rPr lang="en-IN" sz="1400" b="1" spc="-30" dirty="0">
                <a:latin typeface="Constantia"/>
                <a:cs typeface="Constantia"/>
              </a:rPr>
              <a:t> </a:t>
            </a:r>
            <a:r>
              <a:rPr lang="en-IN" sz="1400" b="1" dirty="0">
                <a:latin typeface="Constantia"/>
                <a:cs typeface="Constantia"/>
              </a:rPr>
              <a:t>the</a:t>
            </a:r>
            <a:r>
              <a:rPr lang="en-IN" sz="1400" b="1" spc="-30" dirty="0">
                <a:latin typeface="Constantia"/>
                <a:cs typeface="Constantia"/>
              </a:rPr>
              <a:t> </a:t>
            </a:r>
            <a:r>
              <a:rPr lang="en-IN" sz="1400" b="1" spc="-5" dirty="0">
                <a:latin typeface="Constantia"/>
                <a:cs typeface="Constantia"/>
              </a:rPr>
              <a:t>bus</a:t>
            </a:r>
            <a:r>
              <a:rPr lang="en-IN" sz="1400" b="1" spc="-75" dirty="0">
                <a:latin typeface="Constantia"/>
                <a:cs typeface="Constantia"/>
              </a:rPr>
              <a:t> </a:t>
            </a:r>
            <a:r>
              <a:rPr lang="en-IN" sz="1400" b="1" spc="-5" dirty="0">
                <a:latin typeface="Constantia"/>
                <a:cs typeface="Constantia"/>
              </a:rPr>
              <a:t>can</a:t>
            </a:r>
            <a:r>
              <a:rPr lang="en-IN" sz="1400" b="1" spc="-55" dirty="0">
                <a:latin typeface="Constantia"/>
                <a:cs typeface="Constantia"/>
              </a:rPr>
              <a:t> </a:t>
            </a:r>
            <a:r>
              <a:rPr lang="en-IN" sz="1400" b="1" dirty="0">
                <a:latin typeface="Constantia"/>
                <a:cs typeface="Constantia"/>
              </a:rPr>
              <a:t>see</a:t>
            </a:r>
            <a:r>
              <a:rPr lang="en-IN" sz="1400" b="1" spc="-65" dirty="0">
                <a:latin typeface="Constantia"/>
                <a:cs typeface="Constantia"/>
              </a:rPr>
              <a:t> </a:t>
            </a:r>
            <a:r>
              <a:rPr lang="en-IN" sz="1400" b="1" dirty="0">
                <a:latin typeface="Constantia"/>
                <a:cs typeface="Constantia"/>
              </a:rPr>
              <a:t>all</a:t>
            </a:r>
            <a:r>
              <a:rPr lang="en-IN" sz="1400" b="1" spc="-50" dirty="0">
                <a:latin typeface="Constantia"/>
                <a:cs typeface="Constantia"/>
              </a:rPr>
              <a:t> </a:t>
            </a:r>
            <a:r>
              <a:rPr lang="en-IN" sz="1400" b="1" spc="-5" dirty="0">
                <a:latin typeface="Constantia"/>
                <a:cs typeface="Constantia"/>
              </a:rPr>
              <a:t>data</a:t>
            </a:r>
            <a:r>
              <a:rPr lang="en-IN" sz="1400" b="1" spc="-35" dirty="0">
                <a:latin typeface="Constantia"/>
                <a:cs typeface="Constantia"/>
              </a:rPr>
              <a:t> </a:t>
            </a:r>
            <a:r>
              <a:rPr lang="en-IN" sz="1400" b="1" spc="-5" dirty="0">
                <a:latin typeface="Constantia"/>
                <a:cs typeface="Constantia"/>
              </a:rPr>
              <a:t>transmissions).</a:t>
            </a:r>
            <a:endParaRPr lang="en-IN" sz="1400" b="1" dirty="0">
              <a:latin typeface="Constantia"/>
              <a:cs typeface="Constantia"/>
            </a:endParaRPr>
          </a:p>
          <a:p>
            <a:pPr marL="652677" lvl="1" indent="-247611">
              <a:spcBef>
                <a:spcPts val="340"/>
              </a:spcBef>
              <a:buClr>
                <a:srgbClr val="0E6EC5"/>
              </a:buClr>
              <a:buSzPct val="82142"/>
              <a:buFont typeface="Wingdings 2"/>
              <a:buChar char=""/>
              <a:tabLst>
                <a:tab pos="652677" algn="l"/>
                <a:tab pos="653313" algn="l"/>
              </a:tabLst>
              <a:defRPr/>
            </a:pPr>
            <a:r>
              <a:rPr lang="en-IN" sz="1400" spc="-5" dirty="0">
                <a:latin typeface="Constantia"/>
                <a:cs typeface="Constantia"/>
              </a:rPr>
              <a:t>One</a:t>
            </a:r>
            <a:r>
              <a:rPr lang="en-IN" sz="1400" spc="-80" dirty="0">
                <a:latin typeface="Constantia"/>
                <a:cs typeface="Constantia"/>
              </a:rPr>
              <a:t> </a:t>
            </a:r>
            <a:r>
              <a:rPr lang="en-IN" sz="1400" spc="-5" dirty="0">
                <a:latin typeface="Constantia"/>
                <a:cs typeface="Constantia"/>
              </a:rPr>
              <a:t>virus</a:t>
            </a:r>
            <a:r>
              <a:rPr lang="en-IN" sz="1400" spc="-50" dirty="0">
                <a:latin typeface="Constantia"/>
                <a:cs typeface="Constantia"/>
              </a:rPr>
              <a:t> </a:t>
            </a:r>
            <a:r>
              <a:rPr lang="en-IN" sz="1400" spc="-5" dirty="0">
                <a:latin typeface="Constantia"/>
                <a:cs typeface="Constantia"/>
              </a:rPr>
              <a:t>in</a:t>
            </a:r>
            <a:r>
              <a:rPr lang="en-IN" sz="1400" spc="-25" dirty="0">
                <a:latin typeface="Constantia"/>
                <a:cs typeface="Constantia"/>
              </a:rPr>
              <a:t> </a:t>
            </a:r>
            <a:r>
              <a:rPr lang="en-IN" sz="1400" dirty="0">
                <a:latin typeface="Constantia"/>
                <a:cs typeface="Constantia"/>
              </a:rPr>
              <a:t>the</a:t>
            </a:r>
            <a:r>
              <a:rPr lang="en-IN" sz="1400" spc="-25" dirty="0">
                <a:latin typeface="Constantia"/>
                <a:cs typeface="Constantia"/>
              </a:rPr>
              <a:t> </a:t>
            </a:r>
            <a:r>
              <a:rPr lang="en-IN" sz="1400" spc="-10" dirty="0">
                <a:latin typeface="Constantia"/>
                <a:cs typeface="Constantia"/>
              </a:rPr>
              <a:t>network</a:t>
            </a:r>
            <a:r>
              <a:rPr lang="en-IN" sz="1400" spc="-40" dirty="0">
                <a:latin typeface="Constantia"/>
                <a:cs typeface="Constantia"/>
              </a:rPr>
              <a:t> </a:t>
            </a:r>
            <a:r>
              <a:rPr lang="en-IN" sz="1400" spc="-5" dirty="0">
                <a:latin typeface="Constantia"/>
                <a:cs typeface="Constantia"/>
              </a:rPr>
              <a:t>will</a:t>
            </a:r>
            <a:r>
              <a:rPr lang="en-IN" sz="1400" spc="-45" dirty="0">
                <a:latin typeface="Constantia"/>
                <a:cs typeface="Constantia"/>
              </a:rPr>
              <a:t> </a:t>
            </a:r>
            <a:r>
              <a:rPr lang="en-IN" sz="1400" spc="-5" dirty="0">
                <a:latin typeface="Constantia"/>
                <a:cs typeface="Constantia"/>
              </a:rPr>
              <a:t>affect</a:t>
            </a:r>
            <a:r>
              <a:rPr lang="en-IN" sz="1400" spc="-50" dirty="0">
                <a:latin typeface="Constantia"/>
                <a:cs typeface="Constantia"/>
              </a:rPr>
              <a:t> </a:t>
            </a:r>
            <a:r>
              <a:rPr lang="en-IN" sz="1400" dirty="0">
                <a:latin typeface="Constantia"/>
                <a:cs typeface="Constantia"/>
              </a:rPr>
              <a:t>all</a:t>
            </a:r>
            <a:r>
              <a:rPr lang="en-IN" sz="1400" spc="-35" dirty="0">
                <a:latin typeface="Constantia"/>
                <a:cs typeface="Constantia"/>
              </a:rPr>
              <a:t> </a:t>
            </a:r>
            <a:r>
              <a:rPr lang="en-IN" sz="1400" spc="-5" dirty="0">
                <a:latin typeface="Constantia"/>
                <a:cs typeface="Constantia"/>
              </a:rPr>
              <a:t>of</a:t>
            </a:r>
            <a:r>
              <a:rPr lang="en-IN" sz="1400" spc="20" dirty="0">
                <a:latin typeface="Constantia"/>
                <a:cs typeface="Constantia"/>
              </a:rPr>
              <a:t> </a:t>
            </a:r>
            <a:r>
              <a:rPr lang="en-IN" sz="1400" dirty="0">
                <a:latin typeface="Constantia"/>
                <a:cs typeface="Constantia"/>
              </a:rPr>
              <a:t>them</a:t>
            </a:r>
            <a:r>
              <a:rPr lang="en-IN" sz="1400" spc="-5" dirty="0">
                <a:latin typeface="Constantia"/>
                <a:cs typeface="Constantia"/>
              </a:rPr>
              <a:t> </a:t>
            </a:r>
            <a:r>
              <a:rPr lang="en-IN" sz="1400" dirty="0">
                <a:latin typeface="Constantia"/>
                <a:cs typeface="Constantia"/>
              </a:rPr>
              <a:t>(but</a:t>
            </a:r>
            <a:r>
              <a:rPr lang="en-IN" sz="1400" spc="-40" dirty="0">
                <a:latin typeface="Constantia"/>
                <a:cs typeface="Constantia"/>
              </a:rPr>
              <a:t> </a:t>
            </a:r>
            <a:r>
              <a:rPr lang="en-IN" sz="1400" dirty="0">
                <a:latin typeface="Constantia"/>
                <a:cs typeface="Constantia"/>
              </a:rPr>
              <a:t>not</a:t>
            </a:r>
            <a:r>
              <a:rPr lang="en-IN" sz="1400" spc="-65" dirty="0">
                <a:latin typeface="Constantia"/>
                <a:cs typeface="Constantia"/>
              </a:rPr>
              <a:t> </a:t>
            </a:r>
            <a:r>
              <a:rPr lang="en-IN" sz="1400" spc="-5" dirty="0">
                <a:latin typeface="Constantia"/>
                <a:cs typeface="Constantia"/>
              </a:rPr>
              <a:t>as</a:t>
            </a:r>
            <a:r>
              <a:rPr lang="en-IN" sz="1400" spc="-30" dirty="0">
                <a:latin typeface="Constantia"/>
                <a:cs typeface="Constantia"/>
              </a:rPr>
              <a:t> </a:t>
            </a:r>
            <a:r>
              <a:rPr lang="en-IN" sz="1400" spc="-5" dirty="0">
                <a:latin typeface="Constantia"/>
                <a:cs typeface="Constantia"/>
              </a:rPr>
              <a:t>badly</a:t>
            </a:r>
            <a:r>
              <a:rPr lang="en-IN" sz="1400" spc="-75" dirty="0">
                <a:latin typeface="Constantia"/>
                <a:cs typeface="Constantia"/>
              </a:rPr>
              <a:t> </a:t>
            </a:r>
            <a:r>
              <a:rPr lang="en-IN" sz="1400" spc="-5" dirty="0">
                <a:latin typeface="Constantia"/>
                <a:cs typeface="Constantia"/>
              </a:rPr>
              <a:t>as</a:t>
            </a:r>
            <a:r>
              <a:rPr lang="en-IN" sz="1400" spc="-55" dirty="0">
                <a:latin typeface="Constantia"/>
                <a:cs typeface="Constantia"/>
              </a:rPr>
              <a:t> </a:t>
            </a:r>
            <a:r>
              <a:rPr lang="en-IN" sz="1400" dirty="0">
                <a:latin typeface="Constantia"/>
                <a:cs typeface="Constantia"/>
              </a:rPr>
              <a:t>a</a:t>
            </a:r>
            <a:r>
              <a:rPr lang="en-IN" sz="1400" spc="-65" dirty="0">
                <a:latin typeface="Constantia"/>
                <a:cs typeface="Constantia"/>
              </a:rPr>
              <a:t> </a:t>
            </a:r>
            <a:r>
              <a:rPr lang="en-IN" sz="1400" spc="-5" dirty="0">
                <a:latin typeface="Constantia"/>
                <a:cs typeface="Constantia"/>
              </a:rPr>
              <a:t>star</a:t>
            </a:r>
            <a:r>
              <a:rPr lang="en-IN" sz="1400" spc="-75" dirty="0">
                <a:latin typeface="Constantia"/>
                <a:cs typeface="Constantia"/>
              </a:rPr>
              <a:t> </a:t>
            </a:r>
            <a:r>
              <a:rPr lang="en-IN" sz="1400" spc="-5" dirty="0">
                <a:latin typeface="Constantia"/>
                <a:cs typeface="Constantia"/>
              </a:rPr>
              <a:t>or</a:t>
            </a:r>
            <a:r>
              <a:rPr lang="en-IN" sz="1400" spc="-60" dirty="0">
                <a:latin typeface="Constantia"/>
                <a:cs typeface="Constantia"/>
              </a:rPr>
              <a:t> </a:t>
            </a:r>
            <a:r>
              <a:rPr lang="en-IN" sz="1400" spc="-5" dirty="0">
                <a:latin typeface="Constantia"/>
                <a:cs typeface="Constantia"/>
              </a:rPr>
              <a:t>ring</a:t>
            </a:r>
            <a:r>
              <a:rPr lang="en-IN" sz="1400" dirty="0">
                <a:latin typeface="Constantia"/>
                <a:cs typeface="Constantia"/>
              </a:rPr>
              <a:t> </a:t>
            </a:r>
            <a:r>
              <a:rPr lang="en-IN" sz="1400" spc="-10" dirty="0">
                <a:latin typeface="Constantia"/>
                <a:cs typeface="Constantia"/>
              </a:rPr>
              <a:t>network).</a:t>
            </a:r>
            <a:endParaRPr lang="en-IN" sz="1400" dirty="0">
              <a:latin typeface="Constantia"/>
              <a:cs typeface="Constantia"/>
            </a:endParaRPr>
          </a:p>
          <a:p>
            <a:pPr marL="652677" lvl="1" indent="-247611">
              <a:spcBef>
                <a:spcPts val="335"/>
              </a:spcBef>
              <a:buClr>
                <a:srgbClr val="0E6EC5"/>
              </a:buClr>
              <a:buSzPct val="82142"/>
              <a:buFont typeface="Wingdings 2"/>
              <a:buChar char=""/>
              <a:tabLst>
                <a:tab pos="652677" algn="l"/>
                <a:tab pos="653313" algn="l"/>
              </a:tabLst>
              <a:defRPr/>
            </a:pPr>
            <a:r>
              <a:rPr lang="en-IN" sz="1400" spc="-5" dirty="0">
                <a:latin typeface="Constantia"/>
                <a:cs typeface="Constantia"/>
              </a:rPr>
              <a:t>Proper termination is required.(loop must be in closed</a:t>
            </a:r>
            <a:r>
              <a:rPr lang="en-IN" sz="1400" spc="-245" dirty="0">
                <a:latin typeface="Constantia"/>
                <a:cs typeface="Constantia"/>
              </a:rPr>
              <a:t> </a:t>
            </a:r>
            <a:r>
              <a:rPr lang="en-IN" sz="1400" spc="-5" dirty="0">
                <a:latin typeface="Constantia"/>
                <a:cs typeface="Constantia"/>
              </a:rPr>
              <a:t>path).</a:t>
            </a:r>
            <a:endParaRPr lang="en-IN" sz="1400" dirty="0">
              <a:latin typeface="Constantia"/>
              <a:cs typeface="Constantia"/>
            </a:endParaRPr>
          </a:p>
          <a:p>
            <a:pPr marL="652677" lvl="1" indent="-247611">
              <a:spcBef>
                <a:spcPts val="335"/>
              </a:spcBef>
              <a:buClr>
                <a:srgbClr val="0E6EC5"/>
              </a:buClr>
              <a:buSzPct val="82142"/>
              <a:buFont typeface="Wingdings 2"/>
              <a:buChar char=""/>
              <a:tabLst>
                <a:tab pos="652677" algn="l"/>
                <a:tab pos="653313" algn="l"/>
              </a:tabLst>
              <a:defRPr/>
            </a:pPr>
            <a:r>
              <a:rPr lang="en-IN" sz="1400" dirty="0">
                <a:latin typeface="Constantia"/>
                <a:cs typeface="Constantia"/>
              </a:rPr>
              <a:t>If</a:t>
            </a:r>
            <a:r>
              <a:rPr lang="en-IN" sz="1400" spc="35" dirty="0">
                <a:latin typeface="Constantia"/>
                <a:cs typeface="Constantia"/>
              </a:rPr>
              <a:t> </a:t>
            </a:r>
            <a:r>
              <a:rPr lang="en-IN" sz="1400" spc="-10" dirty="0">
                <a:latin typeface="Constantia"/>
                <a:cs typeface="Constantia"/>
              </a:rPr>
              <a:t>many</a:t>
            </a:r>
            <a:r>
              <a:rPr lang="en-IN" sz="1400" spc="-70" dirty="0">
                <a:latin typeface="Constantia"/>
                <a:cs typeface="Constantia"/>
              </a:rPr>
              <a:t> </a:t>
            </a:r>
            <a:r>
              <a:rPr lang="en-IN" sz="1400" spc="-10" dirty="0">
                <a:latin typeface="Constantia"/>
                <a:cs typeface="Constantia"/>
              </a:rPr>
              <a:t>computers</a:t>
            </a:r>
            <a:r>
              <a:rPr lang="en-IN" sz="1400" spc="-40" dirty="0">
                <a:latin typeface="Constantia"/>
                <a:cs typeface="Constantia"/>
              </a:rPr>
              <a:t> </a:t>
            </a:r>
            <a:r>
              <a:rPr lang="en-IN" sz="1400" spc="-10" dirty="0">
                <a:latin typeface="Constantia"/>
                <a:cs typeface="Constantia"/>
              </a:rPr>
              <a:t>are</a:t>
            </a:r>
            <a:r>
              <a:rPr lang="en-IN" sz="1400" spc="-60" dirty="0">
                <a:latin typeface="Constantia"/>
                <a:cs typeface="Constantia"/>
              </a:rPr>
              <a:t> </a:t>
            </a:r>
            <a:r>
              <a:rPr lang="en-IN" sz="1400" spc="-5" dirty="0">
                <a:latin typeface="Constantia"/>
                <a:cs typeface="Constantia"/>
              </a:rPr>
              <a:t>attached,</a:t>
            </a:r>
            <a:r>
              <a:rPr lang="en-IN" sz="1400" spc="25" dirty="0">
                <a:latin typeface="Constantia"/>
                <a:cs typeface="Constantia"/>
              </a:rPr>
              <a:t> </a:t>
            </a:r>
            <a:r>
              <a:rPr lang="en-IN" sz="1400" dirty="0">
                <a:latin typeface="Constantia"/>
                <a:cs typeface="Constantia"/>
              </a:rPr>
              <a:t>the</a:t>
            </a:r>
            <a:r>
              <a:rPr lang="en-IN" sz="1400" spc="-65" dirty="0">
                <a:latin typeface="Constantia"/>
                <a:cs typeface="Constantia"/>
              </a:rPr>
              <a:t> </a:t>
            </a:r>
            <a:r>
              <a:rPr lang="en-IN" sz="1400" dirty="0">
                <a:latin typeface="Constantia"/>
                <a:cs typeface="Constantia"/>
              </a:rPr>
              <a:t>amount</a:t>
            </a:r>
            <a:r>
              <a:rPr lang="en-IN" sz="1400" spc="-55" dirty="0">
                <a:latin typeface="Constantia"/>
                <a:cs typeface="Constantia"/>
              </a:rPr>
              <a:t> </a:t>
            </a:r>
            <a:r>
              <a:rPr lang="en-IN" sz="1400" spc="-5" dirty="0">
                <a:latin typeface="Constantia"/>
                <a:cs typeface="Constantia"/>
              </a:rPr>
              <a:t>of</a:t>
            </a:r>
            <a:r>
              <a:rPr lang="en-IN" sz="1400" spc="10" dirty="0">
                <a:latin typeface="Constantia"/>
                <a:cs typeface="Constantia"/>
              </a:rPr>
              <a:t> </a:t>
            </a:r>
            <a:r>
              <a:rPr lang="en-IN" sz="1400" spc="-5" dirty="0">
                <a:latin typeface="Constantia"/>
                <a:cs typeface="Constantia"/>
              </a:rPr>
              <a:t>data</a:t>
            </a:r>
            <a:r>
              <a:rPr lang="en-IN" sz="1400" spc="-30" dirty="0">
                <a:latin typeface="Constantia"/>
                <a:cs typeface="Constantia"/>
              </a:rPr>
              <a:t> </a:t>
            </a:r>
            <a:r>
              <a:rPr lang="en-IN" sz="1400" spc="10" dirty="0">
                <a:latin typeface="Constantia"/>
                <a:cs typeface="Constantia"/>
              </a:rPr>
              <a:t>flowing</a:t>
            </a:r>
            <a:r>
              <a:rPr lang="en-IN" sz="1400" spc="-30" dirty="0">
                <a:latin typeface="Constantia"/>
                <a:cs typeface="Constantia"/>
              </a:rPr>
              <a:t> </a:t>
            </a:r>
            <a:r>
              <a:rPr lang="en-IN" sz="1400" spc="-5" dirty="0">
                <a:latin typeface="Constantia"/>
                <a:cs typeface="Constantia"/>
              </a:rPr>
              <a:t>causes</a:t>
            </a:r>
            <a:r>
              <a:rPr lang="en-IN" sz="1400" spc="-50" dirty="0">
                <a:latin typeface="Constantia"/>
                <a:cs typeface="Constantia"/>
              </a:rPr>
              <a:t> </a:t>
            </a:r>
            <a:r>
              <a:rPr lang="en-IN" sz="1400" dirty="0">
                <a:latin typeface="Constantia"/>
                <a:cs typeface="Constantia"/>
              </a:rPr>
              <a:t>the</a:t>
            </a:r>
            <a:r>
              <a:rPr lang="en-IN" sz="1400" spc="-25" dirty="0">
                <a:latin typeface="Constantia"/>
                <a:cs typeface="Constantia"/>
              </a:rPr>
              <a:t> </a:t>
            </a:r>
            <a:r>
              <a:rPr lang="en-IN" sz="1400" spc="-10" dirty="0">
                <a:latin typeface="Constantia"/>
                <a:cs typeface="Constantia"/>
              </a:rPr>
              <a:t>network</a:t>
            </a:r>
            <a:r>
              <a:rPr lang="en-IN" sz="1400" spc="-15" dirty="0">
                <a:latin typeface="Constantia"/>
                <a:cs typeface="Constantia"/>
              </a:rPr>
              <a:t> to</a:t>
            </a:r>
            <a:r>
              <a:rPr lang="en-IN" sz="1400" spc="-40" dirty="0">
                <a:latin typeface="Constantia"/>
                <a:cs typeface="Constantia"/>
              </a:rPr>
              <a:t> </a:t>
            </a:r>
            <a:r>
              <a:rPr lang="en-IN" sz="1400" spc="-10" dirty="0">
                <a:latin typeface="Constantia"/>
                <a:cs typeface="Constantia"/>
              </a:rPr>
              <a:t>slow</a:t>
            </a:r>
            <a:r>
              <a:rPr lang="en-IN" sz="1400" spc="-75" dirty="0">
                <a:latin typeface="Constantia"/>
                <a:cs typeface="Constantia"/>
              </a:rPr>
              <a:t> </a:t>
            </a:r>
            <a:r>
              <a:rPr lang="en-IN" sz="1400" spc="-10" dirty="0">
                <a:latin typeface="Constantia"/>
                <a:cs typeface="Constantia"/>
              </a:rPr>
              <a:t>down.</a:t>
            </a:r>
            <a:endParaRPr lang="en-IN" sz="1400" dirty="0">
              <a:latin typeface="Constantia"/>
              <a:cs typeface="Constantia"/>
            </a:endParaRPr>
          </a:p>
          <a:p>
            <a:pPr marL="652677" lvl="1" indent="-247611">
              <a:spcBef>
                <a:spcPts val="340"/>
              </a:spcBef>
              <a:buClr>
                <a:srgbClr val="0E6EC5"/>
              </a:buClr>
              <a:buSzPct val="82142"/>
              <a:buFont typeface="Wingdings 2"/>
              <a:buChar char=""/>
              <a:tabLst>
                <a:tab pos="652677" algn="l"/>
                <a:tab pos="653313" algn="l"/>
              </a:tabLst>
              <a:defRPr/>
            </a:pPr>
            <a:r>
              <a:rPr lang="en-IN" sz="1400" spc="-15" dirty="0">
                <a:latin typeface="Constantia"/>
                <a:cs typeface="Constantia"/>
              </a:rPr>
              <a:t>Terminators</a:t>
            </a:r>
            <a:r>
              <a:rPr lang="en-IN" sz="1400" spc="-60" dirty="0">
                <a:latin typeface="Constantia"/>
                <a:cs typeface="Constantia"/>
              </a:rPr>
              <a:t> </a:t>
            </a:r>
            <a:r>
              <a:rPr lang="en-IN" sz="1400" spc="-10" dirty="0">
                <a:latin typeface="Constantia"/>
                <a:cs typeface="Constantia"/>
              </a:rPr>
              <a:t>are</a:t>
            </a:r>
            <a:r>
              <a:rPr lang="en-IN" sz="1400" spc="-55" dirty="0">
                <a:latin typeface="Constantia"/>
                <a:cs typeface="Constantia"/>
              </a:rPr>
              <a:t> </a:t>
            </a:r>
            <a:r>
              <a:rPr lang="en-IN" sz="1400" spc="-5" dirty="0">
                <a:latin typeface="Constantia"/>
                <a:cs typeface="Constantia"/>
              </a:rPr>
              <a:t>required</a:t>
            </a:r>
            <a:r>
              <a:rPr lang="en-IN" sz="1400" spc="-20" dirty="0">
                <a:latin typeface="Constantia"/>
                <a:cs typeface="Constantia"/>
              </a:rPr>
              <a:t> </a:t>
            </a:r>
            <a:r>
              <a:rPr lang="en-IN" sz="1400" spc="-5" dirty="0">
                <a:latin typeface="Constantia"/>
                <a:cs typeface="Constantia"/>
              </a:rPr>
              <a:t>at</a:t>
            </a:r>
            <a:r>
              <a:rPr lang="en-IN" sz="1400" spc="-35" dirty="0">
                <a:latin typeface="Constantia"/>
                <a:cs typeface="Constantia"/>
              </a:rPr>
              <a:t> </a:t>
            </a:r>
            <a:r>
              <a:rPr lang="en-IN" sz="1400" spc="-5" dirty="0">
                <a:latin typeface="Constantia"/>
                <a:cs typeface="Constantia"/>
              </a:rPr>
              <a:t>both</a:t>
            </a:r>
            <a:r>
              <a:rPr lang="en-IN" sz="1400" spc="-55" dirty="0">
                <a:latin typeface="Constantia"/>
                <a:cs typeface="Constantia"/>
              </a:rPr>
              <a:t> </a:t>
            </a:r>
            <a:r>
              <a:rPr lang="en-IN" sz="1400" spc="-5" dirty="0">
                <a:latin typeface="Constantia"/>
                <a:cs typeface="Constantia"/>
              </a:rPr>
              <a:t>ends</a:t>
            </a:r>
            <a:r>
              <a:rPr lang="en-IN" sz="1400" spc="-60" dirty="0">
                <a:latin typeface="Constantia"/>
                <a:cs typeface="Constantia"/>
              </a:rPr>
              <a:t> </a:t>
            </a:r>
            <a:r>
              <a:rPr lang="en-IN" sz="1400" spc="-5" dirty="0">
                <a:latin typeface="Constantia"/>
                <a:cs typeface="Constantia"/>
              </a:rPr>
              <a:t>of</a:t>
            </a:r>
            <a:r>
              <a:rPr lang="en-IN" sz="1400" spc="15" dirty="0">
                <a:latin typeface="Constantia"/>
                <a:cs typeface="Constantia"/>
              </a:rPr>
              <a:t> </a:t>
            </a:r>
            <a:r>
              <a:rPr lang="en-IN" sz="1400" dirty="0">
                <a:latin typeface="Constantia"/>
                <a:cs typeface="Constantia"/>
              </a:rPr>
              <a:t>the</a:t>
            </a:r>
            <a:r>
              <a:rPr lang="en-IN" sz="1400" spc="-30" dirty="0">
                <a:latin typeface="Constantia"/>
                <a:cs typeface="Constantia"/>
              </a:rPr>
              <a:t> </a:t>
            </a:r>
            <a:r>
              <a:rPr lang="en-IN" sz="1400" spc="-5" dirty="0">
                <a:latin typeface="Constantia"/>
                <a:cs typeface="Constantia"/>
              </a:rPr>
              <a:t>backbone</a:t>
            </a:r>
            <a:r>
              <a:rPr lang="en-IN" sz="1400" spc="-60" dirty="0">
                <a:latin typeface="Constantia"/>
                <a:cs typeface="Constantia"/>
              </a:rPr>
              <a:t> </a:t>
            </a:r>
            <a:r>
              <a:rPr lang="en-IN" sz="1400" spc="-5" dirty="0">
                <a:latin typeface="Constantia"/>
                <a:cs typeface="Constantia"/>
              </a:rPr>
              <a:t>cable.</a:t>
            </a:r>
            <a:endParaRPr lang="en-IN" sz="1400" dirty="0">
              <a:latin typeface="Constantia"/>
              <a:cs typeface="Constantia"/>
            </a:endParaRPr>
          </a:p>
          <a:p>
            <a:pPr marL="652677" lvl="1" indent="-247611">
              <a:spcBef>
                <a:spcPts val="335"/>
              </a:spcBef>
              <a:buClr>
                <a:srgbClr val="0E6EC5"/>
              </a:buClr>
              <a:buSzPct val="82142"/>
              <a:buFont typeface="Wingdings 2"/>
              <a:buChar char=""/>
              <a:tabLst>
                <a:tab pos="652677" algn="l"/>
                <a:tab pos="653313" algn="l"/>
              </a:tabLst>
              <a:defRPr/>
            </a:pPr>
            <a:r>
              <a:rPr lang="en-IN" sz="1400" spc="-5" dirty="0">
                <a:latin typeface="Constantia"/>
                <a:cs typeface="Constantia"/>
              </a:rPr>
              <a:t>Not</a:t>
            </a:r>
            <a:r>
              <a:rPr lang="en-IN" sz="1400" spc="-35" dirty="0">
                <a:latin typeface="Constantia"/>
                <a:cs typeface="Constantia"/>
              </a:rPr>
              <a:t> </a:t>
            </a:r>
            <a:r>
              <a:rPr lang="en-IN" sz="1400" dirty="0">
                <a:latin typeface="Constantia"/>
                <a:cs typeface="Constantia"/>
              </a:rPr>
              <a:t>meant</a:t>
            </a:r>
            <a:r>
              <a:rPr lang="en-IN" sz="1400" spc="-50" dirty="0">
                <a:latin typeface="Constantia"/>
                <a:cs typeface="Constantia"/>
              </a:rPr>
              <a:t> </a:t>
            </a:r>
            <a:r>
              <a:rPr lang="en-IN" sz="1400" spc="-15" dirty="0">
                <a:latin typeface="Constantia"/>
                <a:cs typeface="Constantia"/>
              </a:rPr>
              <a:t>to</a:t>
            </a:r>
            <a:r>
              <a:rPr lang="en-IN" sz="1400" spc="-20" dirty="0">
                <a:latin typeface="Constantia"/>
                <a:cs typeface="Constantia"/>
              </a:rPr>
              <a:t> </a:t>
            </a:r>
            <a:r>
              <a:rPr lang="en-IN" sz="1400" spc="-5" dirty="0">
                <a:latin typeface="Constantia"/>
                <a:cs typeface="Constantia"/>
              </a:rPr>
              <a:t>be</a:t>
            </a:r>
            <a:r>
              <a:rPr lang="en-IN" sz="1400" spc="-50" dirty="0">
                <a:latin typeface="Constantia"/>
                <a:cs typeface="Constantia"/>
              </a:rPr>
              <a:t> </a:t>
            </a:r>
            <a:r>
              <a:rPr lang="en-IN" sz="1400" dirty="0">
                <a:latin typeface="Constantia"/>
                <a:cs typeface="Constantia"/>
              </a:rPr>
              <a:t>used</a:t>
            </a:r>
            <a:r>
              <a:rPr lang="en-IN" sz="1400" spc="-30" dirty="0">
                <a:latin typeface="Constantia"/>
                <a:cs typeface="Constantia"/>
              </a:rPr>
              <a:t> </a:t>
            </a:r>
            <a:r>
              <a:rPr lang="en-IN" sz="1400" spc="-5" dirty="0">
                <a:latin typeface="Constantia"/>
                <a:cs typeface="Constantia"/>
              </a:rPr>
              <a:t>as</a:t>
            </a:r>
            <a:r>
              <a:rPr lang="en-IN" sz="1400" spc="-70" dirty="0">
                <a:latin typeface="Constantia"/>
                <a:cs typeface="Constantia"/>
              </a:rPr>
              <a:t> </a:t>
            </a:r>
            <a:r>
              <a:rPr lang="en-IN" sz="1400" dirty="0">
                <a:latin typeface="Constantia"/>
                <a:cs typeface="Constantia"/>
              </a:rPr>
              <a:t>a</a:t>
            </a:r>
            <a:r>
              <a:rPr lang="en-IN" sz="1400" spc="-65" dirty="0">
                <a:latin typeface="Constantia"/>
                <a:cs typeface="Constantia"/>
              </a:rPr>
              <a:t> </a:t>
            </a:r>
            <a:r>
              <a:rPr lang="en-IN" sz="1400" spc="-5" dirty="0">
                <a:latin typeface="Constantia"/>
                <a:cs typeface="Constantia"/>
              </a:rPr>
              <a:t>stand-alone</a:t>
            </a:r>
            <a:r>
              <a:rPr lang="en-IN" sz="1400" spc="-55" dirty="0">
                <a:latin typeface="Constantia"/>
                <a:cs typeface="Constantia"/>
              </a:rPr>
              <a:t> </a:t>
            </a:r>
            <a:r>
              <a:rPr lang="en-IN" sz="1400" dirty="0">
                <a:latin typeface="Constantia"/>
                <a:cs typeface="Constantia"/>
              </a:rPr>
              <a:t>solution</a:t>
            </a:r>
            <a:r>
              <a:rPr lang="en-IN" sz="1400" spc="-20" dirty="0">
                <a:latin typeface="Constantia"/>
                <a:cs typeface="Constantia"/>
              </a:rPr>
              <a:t> </a:t>
            </a:r>
            <a:r>
              <a:rPr lang="en-IN" sz="1400" spc="-5" dirty="0">
                <a:latin typeface="Constantia"/>
                <a:cs typeface="Constantia"/>
              </a:rPr>
              <a:t>in</a:t>
            </a:r>
            <a:r>
              <a:rPr lang="en-IN" sz="1400" spc="-50" dirty="0">
                <a:latin typeface="Constantia"/>
                <a:cs typeface="Constantia"/>
              </a:rPr>
              <a:t> </a:t>
            </a:r>
            <a:r>
              <a:rPr lang="en-IN" sz="1400" dirty="0">
                <a:latin typeface="Constantia"/>
                <a:cs typeface="Constantia"/>
              </a:rPr>
              <a:t>a</a:t>
            </a:r>
            <a:r>
              <a:rPr lang="en-IN" sz="1400" spc="-45" dirty="0">
                <a:latin typeface="Constantia"/>
                <a:cs typeface="Constantia"/>
              </a:rPr>
              <a:t> </a:t>
            </a:r>
            <a:r>
              <a:rPr lang="en-IN" sz="1400" spc="-15" dirty="0">
                <a:latin typeface="Constantia"/>
                <a:cs typeface="Constantia"/>
              </a:rPr>
              <a:t>large</a:t>
            </a:r>
            <a:r>
              <a:rPr lang="en-IN" sz="1400" spc="-30" dirty="0">
                <a:latin typeface="Constantia"/>
                <a:cs typeface="Constantia"/>
              </a:rPr>
              <a:t> </a:t>
            </a:r>
            <a:r>
              <a:rPr lang="en-IN" sz="1400" spc="-10" dirty="0">
                <a:latin typeface="Constantia"/>
                <a:cs typeface="Constantia"/>
              </a:rPr>
              <a:t>building.</a:t>
            </a:r>
            <a:endParaRPr lang="en-IN" dirty="0"/>
          </a:p>
        </p:txBody>
      </p:sp>
      <p:sp>
        <p:nvSpPr>
          <p:cNvPr id="6" name="Title 5"/>
          <p:cNvSpPr>
            <a:spLocks noGrp="1"/>
          </p:cNvSpPr>
          <p:nvPr>
            <p:ph type="title"/>
          </p:nvPr>
        </p:nvSpPr>
        <p:spPr>
          <a:xfrm>
            <a:off x="1981200" y="274638"/>
            <a:ext cx="8229600" cy="868362"/>
          </a:xfrm>
        </p:spPr>
        <p:txBody>
          <a:bodyPr/>
          <a:lstStyle/>
          <a:p>
            <a:r>
              <a:rPr lang="en-IN" dirty="0"/>
              <a:t>Bus Topology</a:t>
            </a:r>
          </a:p>
        </p:txBody>
      </p:sp>
      <p:pic>
        <p:nvPicPr>
          <p:cNvPr id="4" name="Picture 2"/>
          <p:cNvPicPr>
            <a:picLocks noChangeAspect="1" noChangeArrowheads="1"/>
          </p:cNvPicPr>
          <p:nvPr/>
        </p:nvPicPr>
        <p:blipFill>
          <a:blip r:embed="rId2" cstate="print"/>
          <a:srcRect/>
          <a:stretch>
            <a:fillRect/>
          </a:stretch>
        </p:blipFill>
        <p:spPr bwMode="auto">
          <a:xfrm>
            <a:off x="8382000" y="152400"/>
            <a:ext cx="2286000" cy="641684"/>
          </a:xfrm>
          <a:prstGeom prst="rect">
            <a:avLst/>
          </a:prstGeom>
          <a:noFill/>
          <a:ln w="9525">
            <a:noFill/>
            <a:miter lim="800000"/>
            <a:headEnd/>
            <a:tailEnd/>
          </a:ln>
        </p:spPr>
      </p:pic>
      <p:sp>
        <p:nvSpPr>
          <p:cNvPr id="7"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567297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6188" y="152400"/>
            <a:ext cx="3768012" cy="864637"/>
          </a:xfrm>
        </p:spPr>
        <p:txBody>
          <a:bodyPr>
            <a:normAutofit/>
          </a:bodyPr>
          <a:lstStyle/>
          <a:p>
            <a:r>
              <a:rPr lang="en-IN" b="1" dirty="0"/>
              <a:t>Ring </a:t>
            </a:r>
            <a:r>
              <a:rPr lang="en-IN" b="1" spc="-484" dirty="0"/>
              <a:t>T</a:t>
            </a:r>
            <a:r>
              <a:rPr lang="en-IN" b="1" spc="-5" dirty="0"/>
              <a:t>opology</a:t>
            </a:r>
            <a:endParaRPr lang="en-IN" b="1" dirty="0"/>
          </a:p>
        </p:txBody>
      </p:sp>
      <p:sp>
        <p:nvSpPr>
          <p:cNvPr id="4" name="Rectangle 3"/>
          <p:cNvSpPr/>
          <p:nvPr/>
        </p:nvSpPr>
        <p:spPr>
          <a:xfrm>
            <a:off x="1436914" y="1212302"/>
            <a:ext cx="8503298" cy="1754312"/>
          </a:xfrm>
          <a:prstGeom prst="rect">
            <a:avLst/>
          </a:prstGeom>
        </p:spPr>
        <p:txBody>
          <a:bodyPr wrap="square" lIns="91425" tIns="45713" rIns="91425" bIns="45713">
            <a:spAutoFit/>
          </a:bodyPr>
          <a:lstStyle/>
          <a:p>
            <a:pPr marL="285750" indent="-285750" algn="just">
              <a:buFont typeface="Arial" panose="020B0604020202020204" pitchFamily="34" charset="0"/>
              <a:buChar char="•"/>
            </a:pPr>
            <a:r>
              <a:rPr lang="en-IN" dirty="0"/>
              <a:t>In a ring topology, each device has a dedicated point-to-point connection with only the two devices on either side of it. </a:t>
            </a:r>
          </a:p>
          <a:p>
            <a:pPr marL="285750" indent="-285750" algn="just">
              <a:buFont typeface="Arial" panose="020B0604020202020204" pitchFamily="34" charset="0"/>
              <a:buChar char="•"/>
            </a:pPr>
            <a:r>
              <a:rPr lang="en-IN" dirty="0"/>
              <a:t>A signal is passed along the ring in one direction, from device to device, until it reaches its destination.</a:t>
            </a:r>
          </a:p>
          <a:p>
            <a:pPr marL="285750" indent="-285750" algn="just">
              <a:buFont typeface="Arial" panose="020B0604020202020204" pitchFamily="34" charset="0"/>
              <a:buChar char="•"/>
            </a:pPr>
            <a:r>
              <a:rPr lang="en-IN" dirty="0"/>
              <a:t> Each device in the ring incorporates a repeater. When a device receives a signal intended for another device, its repeater regenerates the bits and passes them along.</a:t>
            </a:r>
          </a:p>
        </p:txBody>
      </p:sp>
      <p:pic>
        <p:nvPicPr>
          <p:cNvPr id="5" name="object 9"/>
          <p:cNvPicPr>
            <a:picLocks noChangeAspect="1" noChangeArrowheads="1"/>
          </p:cNvPicPr>
          <p:nvPr/>
        </p:nvPicPr>
        <p:blipFill>
          <a:blip r:embed="rId2" cstate="print"/>
          <a:srcRect/>
          <a:stretch>
            <a:fillRect/>
          </a:stretch>
        </p:blipFill>
        <p:spPr bwMode="auto">
          <a:xfrm>
            <a:off x="3166188" y="3416916"/>
            <a:ext cx="4738055" cy="2274888"/>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8496300" y="152400"/>
            <a:ext cx="2171700" cy="609600"/>
          </a:xfrm>
          <a:prstGeom prst="rect">
            <a:avLst/>
          </a:prstGeom>
          <a:noFill/>
          <a:ln w="9525">
            <a:noFill/>
            <a:miter lim="800000"/>
            <a:headEnd/>
            <a:tailEnd/>
          </a:ln>
        </p:spPr>
      </p:pic>
      <p:sp>
        <p:nvSpPr>
          <p:cNvPr id="7"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738002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591" y="152400"/>
            <a:ext cx="3991947" cy="737604"/>
          </a:xfrm>
        </p:spPr>
        <p:txBody>
          <a:bodyPr>
            <a:normAutofit/>
          </a:bodyPr>
          <a:lstStyle/>
          <a:p>
            <a:pPr algn="just"/>
            <a:r>
              <a:rPr lang="en-IN" b="1" dirty="0"/>
              <a:t>Ring Topology</a:t>
            </a:r>
          </a:p>
        </p:txBody>
      </p:sp>
      <p:sp>
        <p:nvSpPr>
          <p:cNvPr id="4" name="object 9"/>
          <p:cNvSpPr txBox="1">
            <a:spLocks noChangeArrowheads="1"/>
          </p:cNvSpPr>
          <p:nvPr/>
        </p:nvSpPr>
        <p:spPr bwMode="auto">
          <a:xfrm>
            <a:off x="1794652" y="1267051"/>
            <a:ext cx="8873347" cy="4106891"/>
          </a:xfrm>
          <a:prstGeom prst="rect">
            <a:avLst/>
          </a:prstGeom>
          <a:noFill/>
          <a:ln w="9525">
            <a:noFill/>
            <a:miter lim="800000"/>
            <a:headEnd/>
            <a:tailEnd/>
          </a:ln>
        </p:spPr>
        <p:txBody>
          <a:bodyPr wrap="square" lIns="0" tIns="13333" rIns="0" bIns="0">
            <a:spAutoFit/>
          </a:bodyPr>
          <a:lstStyle/>
          <a:p>
            <a:pPr marL="285706" indent="-274595">
              <a:spcBef>
                <a:spcPts val="100"/>
              </a:spcBef>
              <a:buClr>
                <a:srgbClr val="0AD0D9"/>
              </a:buClr>
              <a:buSzPct val="93000"/>
              <a:buFont typeface="Wingdings 2" pitchFamily="18" charset="2"/>
              <a:buChar char=""/>
              <a:tabLst>
                <a:tab pos="285706" algn="l"/>
                <a:tab pos="287293" algn="l"/>
              </a:tabLst>
            </a:pPr>
            <a:r>
              <a:rPr lang="en-US" b="1" dirty="0">
                <a:latin typeface="Constantia" pitchFamily="18" charset="0"/>
              </a:rPr>
              <a:t>Advantages:</a:t>
            </a:r>
            <a:endParaRPr lang="en-US" dirty="0">
              <a:latin typeface="Constantia" pitchFamily="18" charset="0"/>
            </a:endParaRPr>
          </a:p>
          <a:p>
            <a:pPr marL="652361" lvl="1" indent="-247611">
              <a:buClr>
                <a:srgbClr val="0E6EC5"/>
              </a:buClr>
              <a:buSzPct val="82000"/>
              <a:buFont typeface="Wingdings 2" pitchFamily="18" charset="2"/>
              <a:buChar char=""/>
              <a:tabLst>
                <a:tab pos="285706" algn="l"/>
                <a:tab pos="287293" algn="l"/>
              </a:tabLst>
            </a:pPr>
            <a:r>
              <a:rPr lang="en-US" dirty="0">
                <a:latin typeface="Constantia" pitchFamily="18" charset="0"/>
              </a:rPr>
              <a:t>Adding additional nodes has very little impact on bandwidth(require two connections)</a:t>
            </a:r>
          </a:p>
          <a:p>
            <a:pPr marL="652361" lvl="1" indent="-247611">
              <a:buClr>
                <a:srgbClr val="0E6EC5"/>
              </a:buClr>
              <a:buSzPct val="82000"/>
              <a:buFont typeface="Wingdings 2" pitchFamily="18" charset="2"/>
              <a:buChar char=""/>
              <a:tabLst>
                <a:tab pos="285706" algn="l"/>
                <a:tab pos="287293" algn="l"/>
              </a:tabLst>
            </a:pPr>
            <a:r>
              <a:rPr lang="en-US" dirty="0">
                <a:latin typeface="Constantia" pitchFamily="18" charset="0"/>
              </a:rPr>
              <a:t>Easy to install and configure</a:t>
            </a:r>
          </a:p>
          <a:p>
            <a:pPr marL="652361" lvl="1" indent="-247611">
              <a:buClr>
                <a:srgbClr val="0E6EC5"/>
              </a:buClr>
              <a:buSzPct val="82000"/>
              <a:buFont typeface="Wingdings 2" pitchFamily="18" charset="2"/>
              <a:buChar char=""/>
              <a:tabLst>
                <a:tab pos="285706" algn="l"/>
                <a:tab pos="287293" algn="l"/>
              </a:tabLst>
            </a:pPr>
            <a:r>
              <a:rPr lang="en-US" dirty="0">
                <a:latin typeface="Constantia" pitchFamily="18" charset="0"/>
              </a:rPr>
              <a:t>Equal access to devices no one computer will use all the bandwidth</a:t>
            </a:r>
          </a:p>
          <a:p>
            <a:pPr marL="652361" lvl="1" indent="-247611">
              <a:buClr>
                <a:srgbClr val="0E6EC5"/>
              </a:buClr>
              <a:buSzPct val="82000"/>
              <a:buFont typeface="Wingdings 2" pitchFamily="18" charset="2"/>
              <a:buChar char=""/>
              <a:tabLst>
                <a:tab pos="285706" algn="l"/>
                <a:tab pos="287293" algn="l"/>
              </a:tabLst>
            </a:pPr>
            <a:r>
              <a:rPr lang="en-US" dirty="0">
                <a:latin typeface="Constantia" pitchFamily="18" charset="0"/>
              </a:rPr>
              <a:t>Easy to detect faults and to remove parts</a:t>
            </a:r>
          </a:p>
          <a:p>
            <a:pPr marL="652361" lvl="1" indent="-247611">
              <a:lnSpc>
                <a:spcPts val="1350"/>
              </a:lnSpc>
              <a:spcBef>
                <a:spcPts val="325"/>
              </a:spcBef>
              <a:buClr>
                <a:srgbClr val="0E6EC5"/>
              </a:buClr>
              <a:buSzPct val="82000"/>
              <a:buFont typeface="Wingdings 2" pitchFamily="18" charset="2"/>
              <a:buChar char=""/>
              <a:tabLst>
                <a:tab pos="285706" algn="l"/>
                <a:tab pos="287293" algn="l"/>
              </a:tabLst>
            </a:pPr>
            <a:r>
              <a:rPr lang="en-US" dirty="0">
                <a:latin typeface="Constantia" pitchFamily="18" charset="0"/>
              </a:rPr>
              <a:t>If one device does not receive a signal within a specified period, it can issue an alarm. The alarm  alerts the network operator to the problem and its location</a:t>
            </a:r>
          </a:p>
          <a:p>
            <a:pPr marL="285706" indent="-274595">
              <a:buClr>
                <a:srgbClr val="0AD0D9"/>
              </a:buClr>
              <a:buSzPct val="93000"/>
              <a:buFont typeface="Wingdings 2" pitchFamily="18" charset="2"/>
              <a:buChar char=""/>
              <a:tabLst>
                <a:tab pos="285706" algn="l"/>
                <a:tab pos="287293" algn="l"/>
              </a:tabLst>
            </a:pPr>
            <a:r>
              <a:rPr lang="en-US" b="1" dirty="0">
                <a:latin typeface="Constantia" pitchFamily="18" charset="0"/>
              </a:rPr>
              <a:t>Disadvantages:</a:t>
            </a:r>
            <a:endParaRPr lang="en-US" dirty="0">
              <a:latin typeface="Constantia" pitchFamily="18" charset="0"/>
            </a:endParaRPr>
          </a:p>
          <a:p>
            <a:pPr marL="652361" lvl="1" indent="-247611">
              <a:buClr>
                <a:srgbClr val="0E6EC5"/>
              </a:buClr>
              <a:buSzPct val="82000"/>
              <a:buFont typeface="Wingdings 2" pitchFamily="18" charset="2"/>
              <a:buChar char=""/>
              <a:tabLst>
                <a:tab pos="285706" algn="l"/>
                <a:tab pos="287293" algn="l"/>
              </a:tabLst>
            </a:pPr>
            <a:r>
              <a:rPr lang="en-US" dirty="0">
                <a:latin typeface="Constantia" pitchFamily="18" charset="0"/>
              </a:rPr>
              <a:t>If any of the nodes fail then the ring is broken and data cannot be transmitted successfully.</a:t>
            </a:r>
          </a:p>
          <a:p>
            <a:pPr marL="652361" lvl="1" indent="-247611">
              <a:lnSpc>
                <a:spcPts val="1337"/>
              </a:lnSpc>
              <a:spcBef>
                <a:spcPts val="325"/>
              </a:spcBef>
              <a:buClr>
                <a:srgbClr val="0E6EC5"/>
              </a:buClr>
              <a:buSzPct val="82000"/>
              <a:buFont typeface="Wingdings 2" pitchFamily="18" charset="2"/>
              <a:buChar char=""/>
              <a:tabLst>
                <a:tab pos="285706" algn="l"/>
                <a:tab pos="287293" algn="l"/>
              </a:tabLst>
            </a:pPr>
            <a:r>
              <a:rPr lang="en-US" dirty="0">
                <a:latin typeface="Constantia" pitchFamily="18" charset="0"/>
              </a:rPr>
              <a:t>Because all stations are wired together, to add a station you must shut down the network  temporarily</a:t>
            </a:r>
          </a:p>
          <a:p>
            <a:pPr marL="652361" lvl="1" indent="-247611">
              <a:spcBef>
                <a:spcPts val="13"/>
              </a:spcBef>
              <a:buClr>
                <a:srgbClr val="0E6EC5"/>
              </a:buClr>
              <a:buSzPct val="82000"/>
              <a:buFont typeface="Wingdings 2" pitchFamily="18" charset="2"/>
              <a:buChar char=""/>
              <a:tabLst>
                <a:tab pos="285706" algn="l"/>
                <a:tab pos="287293" algn="l"/>
              </a:tabLst>
            </a:pPr>
            <a:r>
              <a:rPr lang="en-US" dirty="0">
                <a:latin typeface="Constantia" pitchFamily="18" charset="0"/>
              </a:rPr>
              <a:t>In order for all computers to communicate with each other, all computers must be turned on.</a:t>
            </a:r>
          </a:p>
          <a:p>
            <a:pPr marL="652361" lvl="1" indent="-247611">
              <a:buClr>
                <a:srgbClr val="0E6EC5"/>
              </a:buClr>
              <a:buSzPct val="86000"/>
              <a:buFont typeface="Wingdings 2" pitchFamily="18" charset="2"/>
              <a:buChar char=""/>
              <a:tabLst>
                <a:tab pos="285706" algn="l"/>
                <a:tab pos="287293" algn="l"/>
              </a:tabLst>
            </a:pPr>
            <a:r>
              <a:rPr lang="en-US" dirty="0">
                <a:latin typeface="Constantia" pitchFamily="18" charset="0"/>
              </a:rPr>
              <a:t>Total dependence upon the one cable</a:t>
            </a:r>
          </a:p>
        </p:txBody>
      </p:sp>
      <p:pic>
        <p:nvPicPr>
          <p:cNvPr id="5" name="Picture 2"/>
          <p:cNvPicPr>
            <a:picLocks noChangeAspect="1" noChangeArrowheads="1"/>
          </p:cNvPicPr>
          <p:nvPr/>
        </p:nvPicPr>
        <p:blipFill>
          <a:blip r:embed="rId2" cstate="print"/>
          <a:srcRect/>
          <a:stretch>
            <a:fillRect/>
          </a:stretch>
        </p:blipFill>
        <p:spPr bwMode="auto">
          <a:xfrm>
            <a:off x="8224837" y="152400"/>
            <a:ext cx="2443163" cy="685800"/>
          </a:xfrm>
          <a:prstGeom prst="rect">
            <a:avLst/>
          </a:prstGeom>
          <a:noFill/>
          <a:ln w="9525">
            <a:noFill/>
            <a:miter lim="800000"/>
            <a:headEnd/>
            <a:tailEnd/>
          </a:ln>
        </p:spPr>
      </p:pic>
      <p:sp>
        <p:nvSpPr>
          <p:cNvPr id="6"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725883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7175" y="109195"/>
            <a:ext cx="3424336" cy="786544"/>
          </a:xfrm>
        </p:spPr>
        <p:txBody>
          <a:bodyPr>
            <a:normAutofit/>
          </a:bodyPr>
          <a:lstStyle/>
          <a:p>
            <a:pPr algn="just"/>
            <a:r>
              <a:rPr lang="en-IN" b="1" spc="-105" dirty="0"/>
              <a:t>Tree</a:t>
            </a:r>
            <a:r>
              <a:rPr lang="en-IN" b="1" spc="-80" dirty="0"/>
              <a:t> </a:t>
            </a:r>
            <a:r>
              <a:rPr lang="en-IN" b="1" spc="-65" dirty="0"/>
              <a:t>Topology</a:t>
            </a:r>
            <a:endParaRPr lang="en-IN" b="1" dirty="0"/>
          </a:p>
        </p:txBody>
      </p:sp>
      <p:sp>
        <p:nvSpPr>
          <p:cNvPr id="4" name="Rectangle 3"/>
          <p:cNvSpPr/>
          <p:nvPr/>
        </p:nvSpPr>
        <p:spPr>
          <a:xfrm>
            <a:off x="1007706" y="1122786"/>
            <a:ext cx="9237306" cy="1477313"/>
          </a:xfrm>
          <a:prstGeom prst="rect">
            <a:avLst/>
          </a:prstGeom>
        </p:spPr>
        <p:txBody>
          <a:bodyPr wrap="square" lIns="91425" tIns="45713" rIns="91425" bIns="45713">
            <a:spAutoFit/>
          </a:bodyPr>
          <a:lstStyle/>
          <a:p>
            <a:pPr marL="285750" indent="-285750" algn="just">
              <a:buFont typeface="Arial" panose="020B0604020202020204" pitchFamily="34" charset="0"/>
              <a:buChar char="•"/>
            </a:pPr>
            <a:r>
              <a:rPr lang="en-IN" dirty="0"/>
              <a:t>Tree topology follows a hierarchical pattern whereby each level is connected to the next higher level in a symmetrical pattern.</a:t>
            </a:r>
          </a:p>
          <a:p>
            <a:pPr marL="285750" indent="-285750" algn="just">
              <a:buFont typeface="Arial" panose="020B0604020202020204" pitchFamily="34" charset="0"/>
              <a:buChar char="•"/>
            </a:pPr>
            <a:r>
              <a:rPr lang="en-IN" dirty="0"/>
              <a:t>It connects multiple star topologies to other star topology network.</a:t>
            </a:r>
          </a:p>
          <a:p>
            <a:pPr marL="285750" indent="-285750" algn="just">
              <a:buFont typeface="Arial" panose="020B0604020202020204" pitchFamily="34" charset="0"/>
              <a:buChar char="•"/>
            </a:pPr>
            <a:r>
              <a:rPr lang="en-IN" dirty="0"/>
              <a:t>Tree topology is the </a:t>
            </a:r>
            <a:r>
              <a:rPr lang="en-IN" dirty="0">
                <a:solidFill>
                  <a:srgbClr val="C00000"/>
                </a:solidFill>
              </a:rPr>
              <a:t>best when the network is large</a:t>
            </a:r>
            <a:r>
              <a:rPr lang="en-IN" dirty="0"/>
              <a:t> and not for a small network because it is a waste of cables to use it.</a:t>
            </a:r>
          </a:p>
        </p:txBody>
      </p:sp>
      <p:pic>
        <p:nvPicPr>
          <p:cNvPr id="5" name="object 9"/>
          <p:cNvPicPr>
            <a:picLocks noChangeAspect="1" noChangeArrowheads="1"/>
          </p:cNvPicPr>
          <p:nvPr/>
        </p:nvPicPr>
        <p:blipFill>
          <a:blip r:embed="rId2" cstate="print"/>
          <a:srcRect/>
          <a:stretch>
            <a:fillRect/>
          </a:stretch>
        </p:blipFill>
        <p:spPr bwMode="auto">
          <a:xfrm>
            <a:off x="3984173" y="3381144"/>
            <a:ext cx="4296591" cy="2157413"/>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8534400" y="152401"/>
            <a:ext cx="2133600" cy="598905"/>
          </a:xfrm>
          <a:prstGeom prst="rect">
            <a:avLst/>
          </a:prstGeom>
          <a:noFill/>
          <a:ln w="9525">
            <a:noFill/>
            <a:miter lim="800000"/>
            <a:headEnd/>
            <a:tailEnd/>
          </a:ln>
        </p:spPr>
      </p:pic>
      <p:sp>
        <p:nvSpPr>
          <p:cNvPr id="7"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710951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7723" y="198438"/>
            <a:ext cx="4439816" cy="883914"/>
          </a:xfrm>
        </p:spPr>
        <p:txBody>
          <a:bodyPr/>
          <a:lstStyle/>
          <a:p>
            <a:pPr algn="just"/>
            <a:r>
              <a:rPr lang="en-IN" b="1" dirty="0"/>
              <a:t>Tree Topology</a:t>
            </a:r>
          </a:p>
        </p:txBody>
      </p:sp>
      <p:sp>
        <p:nvSpPr>
          <p:cNvPr id="4" name="Rectangle 3"/>
          <p:cNvSpPr/>
          <p:nvPr/>
        </p:nvSpPr>
        <p:spPr>
          <a:xfrm>
            <a:off x="1699727" y="1186863"/>
            <a:ext cx="8382000" cy="4498653"/>
          </a:xfrm>
          <a:prstGeom prst="rect">
            <a:avLst/>
          </a:prstGeom>
        </p:spPr>
        <p:txBody>
          <a:bodyPr wrap="square" lIns="91425" tIns="45713" rIns="91425" bIns="45713">
            <a:spAutoFit/>
          </a:bodyPr>
          <a:lstStyle/>
          <a:p>
            <a:pPr marL="12699">
              <a:spcBef>
                <a:spcPts val="100"/>
              </a:spcBef>
              <a:buClr>
                <a:srgbClr val="0AD0D9"/>
              </a:buClr>
              <a:buSzPct val="93000"/>
              <a:tabLst>
                <a:tab pos="285706" algn="l"/>
              </a:tabLst>
            </a:pPr>
            <a:r>
              <a:rPr lang="en-US" sz="1400" b="1" dirty="0">
                <a:latin typeface="Constantia" pitchFamily="18" charset="0"/>
              </a:rPr>
              <a:t>Advantages:</a:t>
            </a:r>
            <a:endParaRPr lang="en-US" sz="1400" dirty="0">
              <a:latin typeface="Constantia" pitchFamily="18" charset="0"/>
            </a:endParaRP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Point-to-point wiring for individual segments.</a:t>
            </a: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Supported by several hardware and software venders.</a:t>
            </a:r>
          </a:p>
          <a:p>
            <a:pPr marL="652361" lvl="1" indent="-247611">
              <a:lnSpc>
                <a:spcPts val="1337"/>
              </a:lnSpc>
              <a:spcBef>
                <a:spcPts val="325"/>
              </a:spcBef>
              <a:buClr>
                <a:srgbClr val="0E6EC5"/>
              </a:buClr>
              <a:buSzPct val="82000"/>
              <a:buFont typeface="Wingdings 2" pitchFamily="18" charset="2"/>
              <a:buChar char=""/>
              <a:tabLst>
                <a:tab pos="285706" algn="l"/>
              </a:tabLst>
            </a:pPr>
            <a:r>
              <a:rPr lang="en-US" sz="1400" dirty="0">
                <a:latin typeface="Constantia" pitchFamily="18" charset="0"/>
              </a:rPr>
              <a:t>It is an extension of Star and bus Topologies, so in networks where these topologies can't be  implemented individually for reasons related to scalability, tree topology is the best alternative.</a:t>
            </a:r>
          </a:p>
          <a:p>
            <a:pPr marL="652361" lvl="1" indent="-247611">
              <a:spcBef>
                <a:spcPts val="13"/>
              </a:spcBef>
              <a:buClr>
                <a:srgbClr val="0E6EC5"/>
              </a:buClr>
              <a:buSzPct val="82000"/>
              <a:buFont typeface="Wingdings 2" pitchFamily="18" charset="2"/>
              <a:buChar char=""/>
              <a:tabLst>
                <a:tab pos="285706" algn="l"/>
              </a:tabLst>
            </a:pPr>
            <a:r>
              <a:rPr lang="en-US" sz="1400" dirty="0">
                <a:latin typeface="Constantia" pitchFamily="18" charset="0"/>
              </a:rPr>
              <a:t>Expansion of Network is possible and easy.</a:t>
            </a:r>
          </a:p>
          <a:p>
            <a:pPr marL="652361" lvl="1" indent="-247611">
              <a:lnSpc>
                <a:spcPts val="1337"/>
              </a:lnSpc>
              <a:spcBef>
                <a:spcPts val="325"/>
              </a:spcBef>
              <a:buClr>
                <a:srgbClr val="0E6EC5"/>
              </a:buClr>
              <a:buSzPct val="82000"/>
              <a:buFont typeface="Wingdings 2" pitchFamily="18" charset="2"/>
              <a:buChar char=""/>
              <a:tabLst>
                <a:tab pos="285706" algn="l"/>
              </a:tabLst>
            </a:pPr>
            <a:r>
              <a:rPr lang="en-US" sz="1400" dirty="0">
                <a:latin typeface="Constantia" pitchFamily="18" charset="0"/>
              </a:rPr>
              <a:t>Here, we divide the whole network into segments (star networks), which can be easily managed  and maintained.</a:t>
            </a:r>
          </a:p>
          <a:p>
            <a:pPr marL="652361" lvl="1" indent="-247611">
              <a:spcBef>
                <a:spcPts val="13"/>
              </a:spcBef>
              <a:buClr>
                <a:srgbClr val="0E6EC5"/>
              </a:buClr>
              <a:buSzPct val="82000"/>
              <a:buFont typeface="Wingdings 2" pitchFamily="18" charset="2"/>
              <a:buChar char=""/>
              <a:tabLst>
                <a:tab pos="285706" algn="l"/>
              </a:tabLst>
            </a:pPr>
            <a:r>
              <a:rPr lang="en-US" sz="1400" dirty="0">
                <a:latin typeface="Constantia" pitchFamily="18" charset="0"/>
              </a:rPr>
              <a:t>Easy to detect a faulty device.</a:t>
            </a: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Easy to expand a network.</a:t>
            </a: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Error detection and correction is easy.</a:t>
            </a: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Each segment is provided with dedicated point-to-point wiring to the central hub.</a:t>
            </a: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If one segment is damaged, other segments are not affected.</a:t>
            </a:r>
          </a:p>
          <a:p>
            <a:pPr marL="404750" lvl="1">
              <a:buClr>
                <a:srgbClr val="0E6EC5"/>
              </a:buClr>
              <a:buSzPct val="82000"/>
              <a:tabLst>
                <a:tab pos="285706" algn="l"/>
              </a:tabLst>
            </a:pPr>
            <a:endParaRPr lang="en-US" sz="1400" dirty="0">
              <a:latin typeface="Constantia" pitchFamily="18" charset="0"/>
            </a:endParaRPr>
          </a:p>
          <a:p>
            <a:pPr marL="12699">
              <a:buClr>
                <a:srgbClr val="0AD0D9"/>
              </a:buClr>
              <a:buSzPct val="93000"/>
              <a:tabLst>
                <a:tab pos="285706" algn="l"/>
              </a:tabLst>
            </a:pPr>
            <a:r>
              <a:rPr lang="en-US" sz="1400" b="1" dirty="0">
                <a:latin typeface="Constantia" pitchFamily="18" charset="0"/>
              </a:rPr>
              <a:t>Disadvantages:</a:t>
            </a:r>
            <a:endParaRPr lang="en-US" sz="1400" dirty="0">
              <a:latin typeface="Constantia" pitchFamily="18" charset="0"/>
            </a:endParaRP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As more and more nodes and segments are added, the maintenance becomes difficult.</a:t>
            </a: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Scalability of the network depends on the type of cable used</a:t>
            </a: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More difficult to configure as compared to other topologies.</a:t>
            </a: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Fault in the backbone affects the entire network.</a:t>
            </a: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More expensive than other topologies.</a:t>
            </a:r>
          </a:p>
          <a:p>
            <a:pPr marL="652361" lvl="1" indent="-247611">
              <a:buClr>
                <a:srgbClr val="0E6EC5"/>
              </a:buClr>
              <a:buSzPct val="82000"/>
              <a:buFont typeface="Wingdings 2" pitchFamily="18" charset="2"/>
              <a:buChar char=""/>
              <a:tabLst>
                <a:tab pos="285706" algn="l"/>
              </a:tabLst>
            </a:pPr>
            <a:r>
              <a:rPr lang="en-US" sz="1400" dirty="0">
                <a:latin typeface="Constantia" pitchFamily="18" charset="0"/>
              </a:rPr>
              <a:t>Overall length of each segment is limited by the type of cabling used.</a:t>
            </a:r>
          </a:p>
        </p:txBody>
      </p:sp>
      <p:pic>
        <p:nvPicPr>
          <p:cNvPr id="5" name="Picture 2"/>
          <p:cNvPicPr>
            <a:picLocks noChangeAspect="1" noChangeArrowheads="1"/>
          </p:cNvPicPr>
          <p:nvPr/>
        </p:nvPicPr>
        <p:blipFill>
          <a:blip r:embed="rId2" cstate="print"/>
          <a:srcRect/>
          <a:stretch>
            <a:fillRect/>
          </a:stretch>
        </p:blipFill>
        <p:spPr bwMode="auto">
          <a:xfrm>
            <a:off x="8496300" y="152400"/>
            <a:ext cx="2171700" cy="609600"/>
          </a:xfrm>
          <a:prstGeom prst="rect">
            <a:avLst/>
          </a:prstGeom>
          <a:noFill/>
          <a:ln w="9525">
            <a:noFill/>
            <a:miter lim="800000"/>
            <a:headEnd/>
            <a:tailEnd/>
          </a:ln>
        </p:spPr>
      </p:pic>
      <p:sp>
        <p:nvSpPr>
          <p:cNvPr id="6"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78149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438198"/>
            <a:ext cx="8805333" cy="1083733"/>
          </a:xfrm>
        </p:spPr>
        <p:txBody>
          <a:bodyPr>
            <a:normAutofit/>
          </a:bodyPr>
          <a:lstStyle/>
          <a:p>
            <a:pPr algn="l"/>
            <a:endParaRPr lang="en-IN" dirty="0">
              <a:solidFill>
                <a:srgbClr val="C00000"/>
              </a:solidFill>
            </a:endParaRPr>
          </a:p>
        </p:txBody>
      </p:sp>
      <p:sp>
        <p:nvSpPr>
          <p:cNvPr id="3" name="Content Placeholder 2"/>
          <p:cNvSpPr>
            <a:spLocks noGrp="1"/>
          </p:cNvSpPr>
          <p:nvPr>
            <p:ph idx="1"/>
          </p:nvPr>
        </p:nvSpPr>
        <p:spPr>
          <a:xfrm>
            <a:off x="609600" y="1695028"/>
            <a:ext cx="8669867" cy="4291284"/>
          </a:xfrm>
        </p:spPr>
        <p:txBody>
          <a:bodyPr>
            <a:normAutofit/>
          </a:bodyPr>
          <a:lstStyle/>
          <a:p>
            <a:pPr algn="just"/>
            <a:r>
              <a:rPr lang="en-US" dirty="0"/>
              <a:t>Later with the advent of </a:t>
            </a:r>
            <a:r>
              <a:rPr lang="en-US" dirty="0">
                <a:solidFill>
                  <a:srgbClr val="C00000"/>
                </a:solidFill>
              </a:rPr>
              <a:t>digital data communications</a:t>
            </a:r>
            <a:r>
              <a:rPr lang="en-US" dirty="0"/>
              <a:t>, the task has become easier, as all devices are able to connect to each other.</a:t>
            </a:r>
          </a:p>
          <a:p>
            <a:pPr algn="just"/>
            <a:r>
              <a:rPr lang="en-US" b="1" dirty="0"/>
              <a:t>Defining Data Communication </a:t>
            </a:r>
            <a:r>
              <a:rPr lang="en-US" dirty="0"/>
              <a:t>: It is a exchange of data between two devices via some form of </a:t>
            </a:r>
            <a:r>
              <a:rPr lang="en-US" i="1" u="sng" dirty="0"/>
              <a:t>transmission medium</a:t>
            </a:r>
            <a:r>
              <a:rPr lang="en-US" dirty="0"/>
              <a:t>, such as a wire.</a:t>
            </a:r>
          </a:p>
          <a:p>
            <a:pPr marL="0" indent="0" algn="just">
              <a:buNone/>
            </a:pPr>
            <a:endParaRPr lang="en-US" dirty="0"/>
          </a:p>
          <a:p>
            <a:pPr algn="just"/>
            <a:endParaRPr lang="en-US" dirty="0"/>
          </a:p>
        </p:txBody>
      </p:sp>
      <p:sp>
        <p:nvSpPr>
          <p:cNvPr id="10" name="Date Placeholder 9"/>
          <p:cNvSpPr>
            <a:spLocks noGrp="1"/>
          </p:cNvSpPr>
          <p:nvPr>
            <p:ph type="dt" sz="half" idx="10"/>
          </p:nvPr>
        </p:nvSpPr>
        <p:spPr/>
        <p:txBody>
          <a:bodyPr/>
          <a:lstStyle/>
          <a:p>
            <a:fld id="{3A5125F7-89CA-4B3E-AB31-A960B7682910}" type="datetime3">
              <a:rPr lang="en-US" smtClean="0"/>
              <a:pPr/>
              <a:t>5 September 2022</a:t>
            </a:fld>
            <a:endParaRPr lang="en-US"/>
          </a:p>
        </p:txBody>
      </p:sp>
      <p:sp>
        <p:nvSpPr>
          <p:cNvPr id="9" name="Footer Placeholder 5">
            <a:extLst>
              <a:ext uri="{FF2B5EF4-FFF2-40B4-BE49-F238E27FC236}">
                <a16:creationId xmlns:a16="http://schemas.microsoft.com/office/drawing/2014/main" id="{31F8D243-504F-4430-827D-C57B538F3B2B}"/>
              </a:ext>
            </a:extLst>
          </p:cNvPr>
          <p:cNvSpPr>
            <a:spLocks noGrp="1"/>
          </p:cNvSpPr>
          <p:nvPr>
            <p:ph type="ftr" sz="quarter" idx="11"/>
          </p:nvPr>
        </p:nvSpPr>
        <p:spPr>
          <a:xfrm>
            <a:off x="2146041" y="6356353"/>
            <a:ext cx="7074159" cy="365125"/>
          </a:xfrm>
        </p:spPr>
        <p:txBody>
          <a:bodyPr/>
          <a:lstStyle/>
          <a:p>
            <a:r>
              <a:rPr lang="en-US" dirty="0"/>
              <a:t>Department of EECE, GIT                            </a:t>
            </a:r>
          </a:p>
          <a:p>
            <a:r>
              <a:rPr lang="en-US" dirty="0"/>
              <a:t>Course Code and Course Title:</a:t>
            </a:r>
            <a:r>
              <a:rPr lang="en-IN" b="1" dirty="0"/>
              <a:t> 19ECS203: DATA COMMUNICATIONS</a:t>
            </a:r>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4</a:t>
            </a:fld>
            <a:endParaRPr lang="en-US"/>
          </a:p>
        </p:txBody>
      </p:sp>
      <p:pic>
        <p:nvPicPr>
          <p:cNvPr id="13" name="Picture 2"/>
          <p:cNvPicPr>
            <a:picLocks noChangeAspect="1" noChangeArrowheads="1"/>
          </p:cNvPicPr>
          <p:nvPr/>
        </p:nvPicPr>
        <p:blipFill>
          <a:blip r:embed="rId2" cstate="print"/>
          <a:srcRect/>
          <a:stretch>
            <a:fillRect/>
          </a:stretch>
        </p:blipFill>
        <p:spPr bwMode="auto">
          <a:xfrm>
            <a:off x="9286381" y="-8468"/>
            <a:ext cx="2895600" cy="81280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069" y="224169"/>
            <a:ext cx="4430486" cy="801202"/>
          </a:xfrm>
        </p:spPr>
        <p:txBody>
          <a:bodyPr>
            <a:normAutofit/>
          </a:bodyPr>
          <a:lstStyle/>
          <a:p>
            <a:r>
              <a:rPr lang="en-IN" b="1" spc="-5" dirty="0"/>
              <a:t>Hybrid</a:t>
            </a:r>
            <a:r>
              <a:rPr lang="en-IN" b="1" spc="-75" dirty="0"/>
              <a:t> </a:t>
            </a:r>
            <a:r>
              <a:rPr lang="en-IN" b="1" spc="-70" dirty="0"/>
              <a:t>Topology</a:t>
            </a:r>
            <a:endParaRPr lang="en-IN" b="1" dirty="0"/>
          </a:p>
        </p:txBody>
      </p:sp>
      <p:sp>
        <p:nvSpPr>
          <p:cNvPr id="4" name="Rectangle 3"/>
          <p:cNvSpPr/>
          <p:nvPr/>
        </p:nvSpPr>
        <p:spPr>
          <a:xfrm>
            <a:off x="2057400" y="1752601"/>
            <a:ext cx="8077200" cy="646317"/>
          </a:xfrm>
          <a:prstGeom prst="rect">
            <a:avLst/>
          </a:prstGeom>
        </p:spPr>
        <p:txBody>
          <a:bodyPr wrap="square" lIns="91425" tIns="45713" rIns="91425" bIns="45713">
            <a:spAutoFit/>
          </a:bodyPr>
          <a:lstStyle/>
          <a:p>
            <a:r>
              <a:rPr lang="en-IN" dirty="0"/>
              <a:t>A network can be hybrid. For example, we can have a main star topology</a:t>
            </a:r>
          </a:p>
          <a:p>
            <a:r>
              <a:rPr lang="en-IN" dirty="0"/>
              <a:t>with each branch connecting several stations in a bus topology as shown in Figure.</a:t>
            </a:r>
          </a:p>
        </p:txBody>
      </p:sp>
      <p:pic>
        <p:nvPicPr>
          <p:cNvPr id="5" name="object 9"/>
          <p:cNvPicPr>
            <a:picLocks noChangeAspect="1" noChangeArrowheads="1"/>
          </p:cNvPicPr>
          <p:nvPr/>
        </p:nvPicPr>
        <p:blipFill>
          <a:blip r:embed="rId2"/>
          <a:srcRect/>
          <a:stretch>
            <a:fillRect/>
          </a:stretch>
        </p:blipFill>
        <p:spPr bwMode="auto">
          <a:xfrm>
            <a:off x="1981200" y="3052177"/>
            <a:ext cx="6705600" cy="2791413"/>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8224837" y="152400"/>
            <a:ext cx="2443163" cy="685800"/>
          </a:xfrm>
          <a:prstGeom prst="rect">
            <a:avLst/>
          </a:prstGeom>
          <a:noFill/>
          <a:ln w="9525">
            <a:noFill/>
            <a:miter lim="800000"/>
            <a:headEnd/>
            <a:tailEnd/>
          </a:ln>
        </p:spPr>
      </p:pic>
      <p:sp>
        <p:nvSpPr>
          <p:cNvPr id="7"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4258689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74792"/>
          </a:xfrm>
        </p:spPr>
        <p:txBody>
          <a:bodyPr/>
          <a:lstStyle/>
          <a:p>
            <a:r>
              <a:rPr lang="en-IN" spc="-5" dirty="0"/>
              <a:t>Hybrid</a:t>
            </a:r>
            <a:r>
              <a:rPr lang="en-IN" spc="-85" dirty="0"/>
              <a:t> </a:t>
            </a:r>
            <a:r>
              <a:rPr lang="en-IN" spc="-65" dirty="0"/>
              <a:t>Topology</a:t>
            </a:r>
            <a:endParaRPr lang="en-IN" dirty="0"/>
          </a:p>
        </p:txBody>
      </p:sp>
      <p:sp>
        <p:nvSpPr>
          <p:cNvPr id="4" name="object 9"/>
          <p:cNvSpPr txBox="1">
            <a:spLocks noChangeArrowheads="1"/>
          </p:cNvSpPr>
          <p:nvPr/>
        </p:nvSpPr>
        <p:spPr bwMode="auto">
          <a:xfrm>
            <a:off x="861848" y="1506539"/>
            <a:ext cx="10615449" cy="4120228"/>
          </a:xfrm>
          <a:prstGeom prst="rect">
            <a:avLst/>
          </a:prstGeom>
          <a:noFill/>
          <a:ln w="9525">
            <a:noFill/>
            <a:miter lim="800000"/>
            <a:headEnd/>
            <a:tailEnd/>
          </a:ln>
        </p:spPr>
        <p:txBody>
          <a:bodyPr wrap="square" lIns="0" tIns="13333" rIns="0" bIns="0">
            <a:spAutoFit/>
          </a:bodyPr>
          <a:lstStyle/>
          <a:p>
            <a:pPr marL="285706" indent="-273007" algn="just">
              <a:spcBef>
                <a:spcPts val="100"/>
              </a:spcBef>
              <a:buClr>
                <a:srgbClr val="0AD0D9"/>
              </a:buClr>
              <a:buSzPct val="93000"/>
              <a:buFont typeface="Wingdings 2" pitchFamily="18" charset="2"/>
              <a:buChar char=""/>
              <a:tabLst>
                <a:tab pos="285706" algn="l"/>
              </a:tabLst>
            </a:pPr>
            <a:r>
              <a:rPr lang="en-US" sz="2800" b="1" dirty="0">
                <a:latin typeface="Times New Roman" pitchFamily="18" charset="0"/>
                <a:cs typeface="Times New Roman" pitchFamily="18" charset="0"/>
              </a:rPr>
              <a:t>Advantages:</a:t>
            </a:r>
            <a:endParaRPr lang="en-US" sz="2800" dirty="0">
              <a:latin typeface="Times New Roman" pitchFamily="18" charset="0"/>
              <a:cs typeface="Times New Roman" pitchFamily="18" charset="0"/>
            </a:endParaRPr>
          </a:p>
          <a:p>
            <a:pPr marL="652361" lvl="1" indent="-246024" algn="just">
              <a:lnSpc>
                <a:spcPct val="80000"/>
              </a:lnSpc>
              <a:spcBef>
                <a:spcPts val="325"/>
              </a:spcBef>
              <a:buClr>
                <a:srgbClr val="0E6EC5"/>
              </a:buClr>
              <a:buSzPct val="82000"/>
              <a:buFont typeface="Wingdings 2" pitchFamily="18" charset="2"/>
              <a:buChar char=""/>
              <a:tabLst>
                <a:tab pos="285706" algn="l"/>
              </a:tabLst>
            </a:pPr>
            <a:r>
              <a:rPr lang="en-US" b="1" dirty="0">
                <a:latin typeface="Times New Roman" pitchFamily="18" charset="0"/>
                <a:cs typeface="Times New Roman" pitchFamily="18" charset="0"/>
              </a:rPr>
              <a:t>Reliable : </a:t>
            </a:r>
            <a:r>
              <a:rPr lang="en-US" dirty="0">
                <a:latin typeface="Times New Roman" pitchFamily="18" charset="0"/>
                <a:cs typeface="Times New Roman" pitchFamily="18" charset="0"/>
              </a:rPr>
              <a:t>Unlike other networks, fault detection and troubleshooting is easy in this type of  topology. The part in which fault is detected can be isolated from the rest of network and  required corrective measures can be taken, WITHOUT affecting the functioning of rest of the  network.</a:t>
            </a:r>
          </a:p>
          <a:p>
            <a:pPr marL="652361" lvl="1" indent="-246024" algn="just">
              <a:lnSpc>
                <a:spcPct val="80000"/>
              </a:lnSpc>
              <a:spcBef>
                <a:spcPts val="325"/>
              </a:spcBef>
              <a:buClr>
                <a:srgbClr val="0E6EC5"/>
              </a:buClr>
              <a:buSzPct val="82000"/>
              <a:tabLst>
                <a:tab pos="285706" algn="l"/>
              </a:tabLst>
            </a:pPr>
            <a:endParaRPr lang="en-US" dirty="0">
              <a:latin typeface="Times New Roman" pitchFamily="18" charset="0"/>
              <a:cs typeface="Times New Roman" pitchFamily="18" charset="0"/>
            </a:endParaRPr>
          </a:p>
          <a:p>
            <a:pPr marL="652361" lvl="1" indent="-246024" algn="just">
              <a:lnSpc>
                <a:spcPts val="1337"/>
              </a:lnSpc>
              <a:spcBef>
                <a:spcPts val="325"/>
              </a:spcBef>
              <a:buClr>
                <a:srgbClr val="0E6EC5"/>
              </a:buClr>
              <a:buSzPct val="82000"/>
              <a:buFont typeface="Wingdings 2" pitchFamily="18" charset="2"/>
              <a:buChar char=""/>
              <a:tabLst>
                <a:tab pos="285706" algn="l"/>
              </a:tabLst>
            </a:pPr>
            <a:r>
              <a:rPr lang="en-US" b="1" dirty="0">
                <a:latin typeface="Times New Roman" pitchFamily="18" charset="0"/>
                <a:cs typeface="Times New Roman" pitchFamily="18" charset="0"/>
              </a:rPr>
              <a:t>Scalable: </a:t>
            </a:r>
            <a:r>
              <a:rPr lang="en-US" dirty="0">
                <a:latin typeface="Times New Roman" pitchFamily="18" charset="0"/>
                <a:cs typeface="Times New Roman" pitchFamily="18" charset="0"/>
              </a:rPr>
              <a:t>Its easy to increase the size of network by adding new components, without disturbing  existing architecture.</a:t>
            </a:r>
          </a:p>
          <a:p>
            <a:pPr marL="652361" lvl="1" indent="-246024" algn="just">
              <a:lnSpc>
                <a:spcPts val="1337"/>
              </a:lnSpc>
              <a:spcBef>
                <a:spcPts val="325"/>
              </a:spcBef>
              <a:buClr>
                <a:srgbClr val="0E6EC5"/>
              </a:buClr>
              <a:buSzPct val="82000"/>
              <a:tabLst>
                <a:tab pos="285706" algn="l"/>
              </a:tabLst>
            </a:pPr>
            <a:endParaRPr lang="en-US" dirty="0">
              <a:latin typeface="Times New Roman" pitchFamily="18" charset="0"/>
              <a:cs typeface="Times New Roman" pitchFamily="18" charset="0"/>
            </a:endParaRPr>
          </a:p>
          <a:p>
            <a:pPr marL="652361" lvl="1" indent="-246024" algn="just">
              <a:lnSpc>
                <a:spcPct val="80000"/>
              </a:lnSpc>
              <a:spcBef>
                <a:spcPts val="350"/>
              </a:spcBef>
              <a:buClr>
                <a:srgbClr val="0E6EC5"/>
              </a:buClr>
              <a:buSzPct val="82000"/>
              <a:buFont typeface="Wingdings 2" pitchFamily="18" charset="2"/>
              <a:buChar char=""/>
              <a:tabLst>
                <a:tab pos="285706" algn="l"/>
              </a:tabLst>
            </a:pPr>
            <a:r>
              <a:rPr lang="en-US" b="1" dirty="0">
                <a:latin typeface="Times New Roman" pitchFamily="18" charset="0"/>
                <a:cs typeface="Times New Roman" pitchFamily="18" charset="0"/>
              </a:rPr>
              <a:t>Flexible: </a:t>
            </a:r>
            <a:r>
              <a:rPr lang="en-US" dirty="0">
                <a:latin typeface="Times New Roman" pitchFamily="18" charset="0"/>
                <a:cs typeface="Times New Roman" pitchFamily="18" charset="0"/>
              </a:rPr>
              <a:t>Hybrid Network can be designed according to the requirements of the organization  and by optimizing the available resources. Special care can be given to nodes where traffic is high  as well as where chances of fault are high.</a:t>
            </a:r>
          </a:p>
          <a:p>
            <a:pPr marL="652361" lvl="1" indent="-246024" algn="just">
              <a:lnSpc>
                <a:spcPct val="80000"/>
              </a:lnSpc>
              <a:spcBef>
                <a:spcPts val="350"/>
              </a:spcBef>
              <a:buClr>
                <a:srgbClr val="0E6EC5"/>
              </a:buClr>
              <a:buSzPct val="82000"/>
              <a:tabLst>
                <a:tab pos="285706" algn="l"/>
              </a:tabLst>
            </a:pPr>
            <a:endParaRPr lang="en-US" dirty="0">
              <a:latin typeface="Times New Roman" pitchFamily="18" charset="0"/>
              <a:cs typeface="Times New Roman" pitchFamily="18" charset="0"/>
            </a:endParaRPr>
          </a:p>
          <a:p>
            <a:pPr marL="652361" lvl="1" indent="-246024" algn="just">
              <a:lnSpc>
                <a:spcPct val="80000"/>
              </a:lnSpc>
              <a:spcBef>
                <a:spcPts val="338"/>
              </a:spcBef>
              <a:buClr>
                <a:srgbClr val="0E6EC5"/>
              </a:buClr>
              <a:buSzPct val="82000"/>
              <a:buFont typeface="Wingdings 2" pitchFamily="18" charset="2"/>
              <a:buChar char=""/>
              <a:tabLst>
                <a:tab pos="285706" algn="l"/>
              </a:tabLst>
            </a:pPr>
            <a:r>
              <a:rPr lang="en-US" b="1" dirty="0">
                <a:latin typeface="Times New Roman" pitchFamily="18" charset="0"/>
                <a:cs typeface="Times New Roman" pitchFamily="18" charset="0"/>
              </a:rPr>
              <a:t>Effective: </a:t>
            </a:r>
            <a:r>
              <a:rPr lang="en-US" dirty="0">
                <a:latin typeface="Times New Roman" pitchFamily="18" charset="0"/>
                <a:cs typeface="Times New Roman" pitchFamily="18" charset="0"/>
              </a:rPr>
              <a:t>Hybrid topology is the combination of two or more topologies, so we can design it in  such a way that strengths of constituent topologies are maximized while there weaknesses are  neutralized. For example we saw Ring Topology has good data reliability (achieved by use of  tokens) and Star topology has high tolerance capability (as each node is not directly connected to  other but through central device), so these two can be used effectively in hybrid star-ring  topology</a:t>
            </a:r>
          </a:p>
        </p:txBody>
      </p:sp>
      <p:pic>
        <p:nvPicPr>
          <p:cNvPr id="5" name="Picture 2"/>
          <p:cNvPicPr>
            <a:picLocks noChangeAspect="1" noChangeArrowheads="1"/>
          </p:cNvPicPr>
          <p:nvPr/>
        </p:nvPicPr>
        <p:blipFill>
          <a:blip r:embed="rId2" cstate="print"/>
          <a:srcRect/>
          <a:stretch>
            <a:fillRect/>
          </a:stretch>
        </p:blipFill>
        <p:spPr bwMode="auto">
          <a:xfrm>
            <a:off x="8763000" y="152401"/>
            <a:ext cx="1905000" cy="534737"/>
          </a:xfrm>
          <a:prstGeom prst="rect">
            <a:avLst/>
          </a:prstGeom>
          <a:noFill/>
          <a:ln w="9525">
            <a:noFill/>
            <a:miter lim="800000"/>
            <a:headEnd/>
            <a:tailEnd/>
          </a:ln>
        </p:spPr>
      </p:pic>
      <p:sp>
        <p:nvSpPr>
          <p:cNvPr id="6"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12035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5" dirty="0"/>
              <a:t>Hybrid</a:t>
            </a:r>
            <a:r>
              <a:rPr lang="en-IN" spc="-85" dirty="0"/>
              <a:t> </a:t>
            </a:r>
            <a:r>
              <a:rPr lang="en-IN" spc="-65" dirty="0"/>
              <a:t>Topology</a:t>
            </a:r>
            <a:endParaRPr lang="en-IN" dirty="0"/>
          </a:p>
        </p:txBody>
      </p:sp>
      <p:sp>
        <p:nvSpPr>
          <p:cNvPr id="4" name="object 9"/>
          <p:cNvSpPr txBox="1">
            <a:spLocks noChangeArrowheads="1"/>
          </p:cNvSpPr>
          <p:nvPr/>
        </p:nvSpPr>
        <p:spPr bwMode="auto">
          <a:xfrm>
            <a:off x="2136777" y="1506539"/>
            <a:ext cx="9466644" cy="4755787"/>
          </a:xfrm>
          <a:prstGeom prst="rect">
            <a:avLst/>
          </a:prstGeom>
          <a:noFill/>
          <a:ln w="9525">
            <a:noFill/>
            <a:miter lim="800000"/>
            <a:headEnd/>
            <a:tailEnd/>
          </a:ln>
        </p:spPr>
        <p:txBody>
          <a:bodyPr wrap="square" lIns="0" tIns="13333" rIns="0" bIns="0">
            <a:spAutoFit/>
          </a:bodyPr>
          <a:lstStyle/>
          <a:p>
            <a:pPr marL="285706" indent="-273007" algn="just">
              <a:buClr>
                <a:srgbClr val="0AD0D9"/>
              </a:buClr>
              <a:buSzPct val="93000"/>
              <a:buFont typeface="Wingdings 2" pitchFamily="18" charset="2"/>
              <a:buChar char=""/>
              <a:tabLst>
                <a:tab pos="285706" algn="l"/>
              </a:tabLst>
            </a:pPr>
            <a:r>
              <a:rPr lang="en-US" sz="2400" b="1" dirty="0">
                <a:latin typeface="Constantia" pitchFamily="18" charset="0"/>
              </a:rPr>
              <a:t>Disadvantages:</a:t>
            </a:r>
            <a:endParaRPr lang="en-US" sz="2400" dirty="0">
              <a:latin typeface="Constantia" pitchFamily="18" charset="0"/>
            </a:endParaRPr>
          </a:p>
          <a:p>
            <a:pPr marL="652361" lvl="1" indent="-246024" algn="just">
              <a:lnSpc>
                <a:spcPct val="150000"/>
              </a:lnSpc>
              <a:spcBef>
                <a:spcPts val="325"/>
              </a:spcBef>
              <a:buClr>
                <a:srgbClr val="0AD0D9"/>
              </a:buClr>
              <a:buSzPct val="93000"/>
              <a:buFont typeface="Wingdings 2" pitchFamily="18" charset="2"/>
              <a:buChar char=""/>
              <a:tabLst>
                <a:tab pos="285706" algn="l"/>
              </a:tabLst>
            </a:pPr>
            <a:r>
              <a:rPr lang="en-US" b="1" dirty="0">
                <a:latin typeface="Times New Roman" pitchFamily="18" charset="0"/>
                <a:cs typeface="Times New Roman" pitchFamily="18" charset="0"/>
              </a:rPr>
              <a:t>Complexity of Design:</a:t>
            </a:r>
            <a:r>
              <a:rPr lang="en-US" dirty="0">
                <a:latin typeface="Times New Roman" pitchFamily="18" charset="0"/>
                <a:cs typeface="Times New Roman" pitchFamily="18" charset="0"/>
              </a:rPr>
              <a:t> One of the biggest drawback of hybrid topology is its design. Its not easy  to design this type of architecture and its a tough job for designers. Configuration and installation  process needs to be very efficient.</a:t>
            </a:r>
          </a:p>
          <a:p>
            <a:pPr marL="652361" lvl="1" indent="-246024" algn="just">
              <a:lnSpc>
                <a:spcPct val="150000"/>
              </a:lnSpc>
              <a:spcBef>
                <a:spcPts val="325"/>
              </a:spcBef>
              <a:buClr>
                <a:srgbClr val="0AD0D9"/>
              </a:buClr>
              <a:buSzPct val="93000"/>
              <a:buFont typeface="Wingdings 2" pitchFamily="18" charset="2"/>
              <a:buChar char=""/>
              <a:tabLst>
                <a:tab pos="285706" algn="l"/>
              </a:tabLst>
            </a:pPr>
            <a:endParaRPr lang="en-US" dirty="0">
              <a:latin typeface="Times New Roman" pitchFamily="18" charset="0"/>
              <a:cs typeface="Times New Roman" pitchFamily="18" charset="0"/>
            </a:endParaRPr>
          </a:p>
          <a:p>
            <a:pPr marL="652361" lvl="1" indent="-246024" algn="just">
              <a:lnSpc>
                <a:spcPct val="150000"/>
              </a:lnSpc>
              <a:spcBef>
                <a:spcPts val="363"/>
              </a:spcBef>
              <a:buClr>
                <a:srgbClr val="0AD0D9"/>
              </a:buClr>
              <a:buSzPct val="93000"/>
              <a:buFont typeface="Wingdings 2" pitchFamily="18" charset="2"/>
              <a:buChar char=""/>
              <a:tabLst>
                <a:tab pos="285706" algn="l"/>
              </a:tabLst>
            </a:pPr>
            <a:r>
              <a:rPr lang="en-US" b="1" dirty="0">
                <a:latin typeface="Times New Roman" pitchFamily="18" charset="0"/>
                <a:cs typeface="Times New Roman" pitchFamily="18" charset="0"/>
              </a:rPr>
              <a:t>Costly Hub: </a:t>
            </a:r>
            <a:r>
              <a:rPr lang="en-US" dirty="0">
                <a:latin typeface="Times New Roman" pitchFamily="18" charset="0"/>
                <a:cs typeface="Times New Roman" pitchFamily="18" charset="0"/>
              </a:rPr>
              <a:t>The hubs used to connect two distinct networks, are very expensive. These hubs are  different from usual hubs as they need to be intelligent enough to work with different  architectures and should be function even if a part of network is down.</a:t>
            </a:r>
          </a:p>
          <a:p>
            <a:pPr marL="652361" lvl="1" indent="-246024" algn="just">
              <a:lnSpc>
                <a:spcPct val="150000"/>
              </a:lnSpc>
              <a:spcBef>
                <a:spcPts val="363"/>
              </a:spcBef>
              <a:buClr>
                <a:srgbClr val="0AD0D9"/>
              </a:buClr>
              <a:buSzPct val="93000"/>
              <a:buFont typeface="Wingdings 2" pitchFamily="18" charset="2"/>
              <a:buChar char=""/>
              <a:tabLst>
                <a:tab pos="285706" algn="l"/>
              </a:tabLst>
            </a:pPr>
            <a:endParaRPr lang="en-US" dirty="0">
              <a:latin typeface="Times New Roman" pitchFamily="18" charset="0"/>
              <a:cs typeface="Times New Roman" pitchFamily="18" charset="0"/>
            </a:endParaRPr>
          </a:p>
          <a:p>
            <a:pPr marL="652361" lvl="1" indent="-246024" algn="just">
              <a:lnSpc>
                <a:spcPct val="150000"/>
              </a:lnSpc>
              <a:spcBef>
                <a:spcPts val="338"/>
              </a:spcBef>
              <a:buClr>
                <a:srgbClr val="0AD0D9"/>
              </a:buClr>
              <a:buSzPct val="93000"/>
              <a:buFont typeface="Wingdings 2" pitchFamily="18" charset="2"/>
              <a:buChar char=""/>
              <a:tabLst>
                <a:tab pos="285706" algn="l"/>
              </a:tabLst>
            </a:pPr>
            <a:r>
              <a:rPr lang="en-US" b="1" dirty="0">
                <a:latin typeface="Times New Roman" pitchFamily="18" charset="0"/>
                <a:cs typeface="Times New Roman" pitchFamily="18" charset="0"/>
              </a:rPr>
              <a:t>Costly Infrastructure: </a:t>
            </a:r>
            <a:r>
              <a:rPr lang="en-US" dirty="0">
                <a:latin typeface="Times New Roman" pitchFamily="18" charset="0"/>
                <a:cs typeface="Times New Roman" pitchFamily="18" charset="0"/>
              </a:rPr>
              <a:t>As hybrid architectures are usually larger in scale, they require a lot of  cables, cooling systems, sophisticate network devices, etc.</a:t>
            </a:r>
          </a:p>
        </p:txBody>
      </p:sp>
      <p:pic>
        <p:nvPicPr>
          <p:cNvPr id="5" name="Picture 2"/>
          <p:cNvPicPr>
            <a:picLocks noChangeAspect="1" noChangeArrowheads="1"/>
          </p:cNvPicPr>
          <p:nvPr/>
        </p:nvPicPr>
        <p:blipFill>
          <a:blip r:embed="rId2" cstate="print"/>
          <a:srcRect/>
          <a:stretch>
            <a:fillRect/>
          </a:stretch>
        </p:blipFill>
        <p:spPr bwMode="auto">
          <a:xfrm>
            <a:off x="8763000" y="152401"/>
            <a:ext cx="1905000" cy="534737"/>
          </a:xfrm>
          <a:prstGeom prst="rect">
            <a:avLst/>
          </a:prstGeom>
          <a:noFill/>
          <a:ln w="9525">
            <a:noFill/>
            <a:miter lim="800000"/>
            <a:headEnd/>
            <a:tailEnd/>
          </a:ln>
        </p:spPr>
      </p:pic>
      <p:sp>
        <p:nvSpPr>
          <p:cNvPr id="6"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12035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1"/>
            <a:ext cx="10515600" cy="763879"/>
          </a:xfrm>
        </p:spPr>
        <p:txBody>
          <a:bodyPr/>
          <a:lstStyle/>
          <a:p>
            <a:r>
              <a:rPr lang="en-IN" b="1" spc="-15" dirty="0"/>
              <a:t>Network</a:t>
            </a:r>
            <a:r>
              <a:rPr lang="en-IN" b="1" spc="-80" dirty="0"/>
              <a:t> </a:t>
            </a:r>
            <a:r>
              <a:rPr lang="en-IN" b="1" spc="-10" dirty="0"/>
              <a:t>Criteria</a:t>
            </a:r>
            <a:endParaRPr lang="en-IN" b="1" dirty="0"/>
          </a:p>
        </p:txBody>
      </p:sp>
      <p:sp>
        <p:nvSpPr>
          <p:cNvPr id="4" name="Rectangle 3"/>
          <p:cNvSpPr/>
          <p:nvPr/>
        </p:nvSpPr>
        <p:spPr>
          <a:xfrm>
            <a:off x="754224" y="916280"/>
            <a:ext cx="9372600" cy="5168067"/>
          </a:xfrm>
          <a:prstGeom prst="rect">
            <a:avLst/>
          </a:prstGeom>
        </p:spPr>
        <p:txBody>
          <a:bodyPr wrap="square" lIns="91425" tIns="45713" rIns="91425" bIns="45713">
            <a:spAutoFit/>
          </a:bodyPr>
          <a:lstStyle/>
          <a:p>
            <a:pPr marL="12699" algn="just">
              <a:lnSpc>
                <a:spcPts val="2737"/>
              </a:lnSpc>
              <a:spcBef>
                <a:spcPts val="100"/>
              </a:spcBef>
              <a:buClr>
                <a:srgbClr val="0AD0D9"/>
              </a:buClr>
              <a:buSzPct val="94000"/>
              <a:tabLst>
                <a:tab pos="285706" algn="l"/>
              </a:tabLst>
            </a:pPr>
            <a:r>
              <a:rPr lang="en-US" sz="2000" b="1" dirty="0">
                <a:latin typeface="Constantia" pitchFamily="18" charset="0"/>
              </a:rPr>
              <a:t>1. Performance: </a:t>
            </a:r>
            <a:r>
              <a:rPr lang="en-US" sz="2000" dirty="0">
                <a:latin typeface="Constantia" pitchFamily="18" charset="0"/>
              </a:rPr>
              <a:t>It can be measured in many ways, including transit    </a:t>
            </a:r>
            <a:br>
              <a:rPr lang="en-US" sz="2000" dirty="0">
                <a:latin typeface="Constantia" pitchFamily="18" charset="0"/>
              </a:rPr>
            </a:br>
            <a:r>
              <a:rPr lang="en-US" sz="2000" dirty="0">
                <a:latin typeface="Constantia" pitchFamily="18" charset="0"/>
              </a:rPr>
              <a:t>     time and response time.</a:t>
            </a:r>
          </a:p>
          <a:p>
            <a:pPr marL="355599" indent="-342900" algn="just">
              <a:lnSpc>
                <a:spcPts val="2737"/>
              </a:lnSpc>
              <a:spcBef>
                <a:spcPts val="100"/>
              </a:spcBef>
              <a:buClr>
                <a:srgbClr val="0AD0D9"/>
              </a:buClr>
              <a:buSzPct val="94000"/>
              <a:buFont typeface="Arial" panose="020B0604020202020204" pitchFamily="34" charset="0"/>
              <a:buChar char="•"/>
              <a:tabLst>
                <a:tab pos="285706" algn="l"/>
              </a:tabLst>
            </a:pPr>
            <a:r>
              <a:rPr lang="en-IN" sz="2000" dirty="0">
                <a:solidFill>
                  <a:srgbClr val="FF0000"/>
                </a:solidFill>
                <a:latin typeface="Constantia" pitchFamily="18" charset="0"/>
              </a:rPr>
              <a:t>Transit time</a:t>
            </a:r>
            <a:r>
              <a:rPr lang="en-IN" sz="2000" dirty="0">
                <a:latin typeface="Constantia" pitchFamily="18" charset="0"/>
              </a:rPr>
              <a:t> is the amount of time required for a message to travel from one device to another device</a:t>
            </a:r>
          </a:p>
          <a:p>
            <a:pPr marL="355599" indent="-342900" algn="just">
              <a:lnSpc>
                <a:spcPts val="2737"/>
              </a:lnSpc>
              <a:spcBef>
                <a:spcPts val="100"/>
              </a:spcBef>
              <a:buClr>
                <a:srgbClr val="0AD0D9"/>
              </a:buClr>
              <a:buSzPct val="94000"/>
              <a:buFont typeface="Arial" panose="020B0604020202020204" pitchFamily="34" charset="0"/>
              <a:buChar char="•"/>
              <a:tabLst>
                <a:tab pos="285706" algn="l"/>
              </a:tabLst>
            </a:pPr>
            <a:r>
              <a:rPr lang="en-IN" sz="2000" dirty="0">
                <a:solidFill>
                  <a:srgbClr val="FF0000"/>
                </a:solidFill>
                <a:latin typeface="Constantia" pitchFamily="18" charset="0"/>
              </a:rPr>
              <a:t>Response time</a:t>
            </a:r>
            <a:r>
              <a:rPr lang="en-IN" sz="2000" dirty="0">
                <a:latin typeface="Constantia" pitchFamily="18" charset="0"/>
              </a:rPr>
              <a:t> is the elapsed time between an inquiry and a response.</a:t>
            </a:r>
            <a:endParaRPr lang="en-US" sz="2000" dirty="0">
              <a:latin typeface="Constantia" pitchFamily="18" charset="0"/>
            </a:endParaRPr>
          </a:p>
          <a:p>
            <a:pPr marL="285706" indent="-273007" algn="just">
              <a:spcBef>
                <a:spcPts val="288"/>
              </a:spcBef>
              <a:buClr>
                <a:srgbClr val="0AD0D9"/>
              </a:buClr>
              <a:buSzPct val="94000"/>
              <a:buFont typeface="Wingdings 2" pitchFamily="18" charset="2"/>
              <a:buChar char=""/>
              <a:tabLst>
                <a:tab pos="285706" algn="l"/>
              </a:tabLst>
            </a:pPr>
            <a:r>
              <a:rPr lang="en-US" sz="2000" dirty="0">
                <a:latin typeface="Constantia" pitchFamily="18" charset="0"/>
              </a:rPr>
              <a:t>The performance of a network depends on a no. of factors:</a:t>
            </a:r>
          </a:p>
          <a:p>
            <a:pPr marL="652361" lvl="1" indent="-247611" algn="just">
              <a:spcBef>
                <a:spcPts val="288"/>
              </a:spcBef>
              <a:buClr>
                <a:srgbClr val="0E6EC5"/>
              </a:buClr>
              <a:buSzPct val="84000"/>
              <a:buFont typeface="Wingdings 2" pitchFamily="18" charset="2"/>
              <a:buChar char=""/>
              <a:tabLst>
                <a:tab pos="285706" algn="l"/>
              </a:tabLst>
            </a:pPr>
            <a:r>
              <a:rPr lang="en-US" sz="2000" dirty="0">
                <a:latin typeface="Constantia" pitchFamily="18" charset="0"/>
              </a:rPr>
              <a:t>The no. of users</a:t>
            </a:r>
          </a:p>
          <a:p>
            <a:pPr marL="652361" lvl="1" indent="-247611" algn="just">
              <a:spcBef>
                <a:spcPts val="263"/>
              </a:spcBef>
              <a:buClr>
                <a:srgbClr val="0E6EC5"/>
              </a:buClr>
              <a:buSzPct val="84000"/>
              <a:buFont typeface="Wingdings 2" pitchFamily="18" charset="2"/>
              <a:buChar char=""/>
              <a:tabLst>
                <a:tab pos="285706" algn="l"/>
              </a:tabLst>
            </a:pPr>
            <a:r>
              <a:rPr lang="en-US" sz="2000" dirty="0">
                <a:latin typeface="Constantia" pitchFamily="18" charset="0"/>
              </a:rPr>
              <a:t>The type of transmission medium</a:t>
            </a:r>
          </a:p>
          <a:p>
            <a:pPr marL="652361" lvl="1" indent="-247611" algn="just">
              <a:spcBef>
                <a:spcPts val="275"/>
              </a:spcBef>
              <a:buClr>
                <a:srgbClr val="0E6EC5"/>
              </a:buClr>
              <a:buSzPct val="84000"/>
              <a:buFont typeface="Wingdings 2" pitchFamily="18" charset="2"/>
              <a:buChar char=""/>
              <a:tabLst>
                <a:tab pos="285706" algn="l"/>
              </a:tabLst>
            </a:pPr>
            <a:r>
              <a:rPr lang="en-US" sz="2000" dirty="0">
                <a:latin typeface="Constantia" pitchFamily="18" charset="0"/>
              </a:rPr>
              <a:t>The capabilities of the connected network</a:t>
            </a:r>
          </a:p>
          <a:p>
            <a:pPr marL="652361" lvl="1" indent="-247611" algn="just">
              <a:spcBef>
                <a:spcPts val="263"/>
              </a:spcBef>
              <a:buClr>
                <a:srgbClr val="0E6EC5"/>
              </a:buClr>
              <a:buSzPct val="84000"/>
              <a:buFont typeface="Wingdings 2" pitchFamily="18" charset="2"/>
              <a:buChar char=""/>
              <a:tabLst>
                <a:tab pos="285706" algn="l"/>
              </a:tabLst>
            </a:pPr>
            <a:r>
              <a:rPr lang="en-US" sz="2000" dirty="0">
                <a:latin typeface="Constantia" pitchFamily="18" charset="0"/>
              </a:rPr>
              <a:t>The efficiency of the software</a:t>
            </a:r>
          </a:p>
          <a:p>
            <a:pPr marL="12699" algn="just">
              <a:lnSpc>
                <a:spcPct val="90000"/>
              </a:lnSpc>
              <a:spcBef>
                <a:spcPts val="525"/>
              </a:spcBef>
              <a:buClr>
                <a:srgbClr val="0AD0D9"/>
              </a:buClr>
              <a:buSzPct val="93000"/>
              <a:tabLst>
                <a:tab pos="285706" algn="l"/>
              </a:tabLst>
            </a:pPr>
            <a:r>
              <a:rPr lang="en-US" sz="2000" b="1" dirty="0">
                <a:latin typeface="Constantia" pitchFamily="18" charset="0"/>
              </a:rPr>
              <a:t>2. Reliability: </a:t>
            </a:r>
            <a:r>
              <a:rPr lang="en-US" sz="2000" dirty="0">
                <a:latin typeface="Constantia" pitchFamily="18" charset="0"/>
              </a:rPr>
              <a:t>It can be measured by frequency of failure, the time  it takes a    </a:t>
            </a:r>
            <a:br>
              <a:rPr lang="en-US" sz="2000" dirty="0">
                <a:latin typeface="Constantia" pitchFamily="18" charset="0"/>
              </a:rPr>
            </a:br>
            <a:r>
              <a:rPr lang="en-US" sz="2000" dirty="0">
                <a:latin typeface="Constantia" pitchFamily="18" charset="0"/>
              </a:rPr>
              <a:t>      link to recover from a failure, and the network’s  robustness in a    </a:t>
            </a:r>
            <a:br>
              <a:rPr lang="en-US" sz="2000" dirty="0">
                <a:latin typeface="Constantia" pitchFamily="18" charset="0"/>
              </a:rPr>
            </a:br>
            <a:r>
              <a:rPr lang="en-US" sz="2000" dirty="0">
                <a:latin typeface="Constantia" pitchFamily="18" charset="0"/>
              </a:rPr>
              <a:t>      catastrophe.</a:t>
            </a:r>
          </a:p>
          <a:p>
            <a:pPr marL="12699" algn="just">
              <a:lnSpc>
                <a:spcPts val="2374"/>
              </a:lnSpc>
              <a:spcBef>
                <a:spcPts val="563"/>
              </a:spcBef>
              <a:buClr>
                <a:srgbClr val="0AD0D9"/>
              </a:buClr>
              <a:buSzPct val="93000"/>
              <a:tabLst>
                <a:tab pos="285706" algn="l"/>
              </a:tabLst>
            </a:pPr>
            <a:r>
              <a:rPr lang="en-US" sz="2000" b="1" dirty="0">
                <a:latin typeface="Constantia" pitchFamily="18" charset="0"/>
              </a:rPr>
              <a:t>3. Security: </a:t>
            </a:r>
            <a:r>
              <a:rPr lang="en-US" sz="2000" dirty="0">
                <a:latin typeface="Constantia" pitchFamily="18" charset="0"/>
              </a:rPr>
              <a:t>Network security issues include protecting data from    </a:t>
            </a:r>
            <a:br>
              <a:rPr lang="en-US" sz="2000" dirty="0">
                <a:latin typeface="Constantia" pitchFamily="18" charset="0"/>
              </a:rPr>
            </a:br>
            <a:r>
              <a:rPr lang="en-US" sz="2000" dirty="0">
                <a:latin typeface="Constantia" pitchFamily="18" charset="0"/>
              </a:rPr>
              <a:t>      unauthorized access and viruses.</a:t>
            </a:r>
          </a:p>
        </p:txBody>
      </p:sp>
      <p:pic>
        <p:nvPicPr>
          <p:cNvPr id="5" name="Picture 2"/>
          <p:cNvPicPr>
            <a:picLocks noChangeAspect="1" noChangeArrowheads="1"/>
          </p:cNvPicPr>
          <p:nvPr/>
        </p:nvPicPr>
        <p:blipFill>
          <a:blip r:embed="rId2" cstate="print"/>
          <a:srcRect/>
          <a:stretch>
            <a:fillRect/>
          </a:stretch>
        </p:blipFill>
        <p:spPr bwMode="auto">
          <a:xfrm>
            <a:off x="8458200" y="152401"/>
            <a:ext cx="2209800" cy="620295"/>
          </a:xfrm>
          <a:prstGeom prst="rect">
            <a:avLst/>
          </a:prstGeom>
          <a:noFill/>
          <a:ln w="9525">
            <a:noFill/>
            <a:miter lim="800000"/>
            <a:headEnd/>
            <a:tailEnd/>
          </a:ln>
        </p:spPr>
      </p:pic>
      <p:sp>
        <p:nvSpPr>
          <p:cNvPr id="6"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3887300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atin typeface="Times New Roman" pitchFamily="18" charset="0"/>
              </a:rPr>
              <a:t>Categories of Networks</a:t>
            </a:r>
            <a:endParaRPr lang="en-US"/>
          </a:p>
        </p:txBody>
      </p:sp>
      <p:sp>
        <p:nvSpPr>
          <p:cNvPr id="40963" name="Rectangle 7"/>
          <p:cNvSpPr>
            <a:spLocks noGrp="1" noChangeArrowheads="1"/>
          </p:cNvSpPr>
          <p:nvPr>
            <p:ph idx="1"/>
          </p:nvPr>
        </p:nvSpPr>
        <p:spPr/>
        <p:txBody>
          <a:bodyPr/>
          <a:lstStyle/>
          <a:p>
            <a:pPr eaLnBrk="1" hangingPunct="1"/>
            <a:r>
              <a:rPr lang="en-US" sz="2400" b="1" dirty="0">
                <a:latin typeface="Times New Roman" pitchFamily="18" charset="0"/>
              </a:rPr>
              <a:t>Local Area Networks (LANs)</a:t>
            </a:r>
          </a:p>
          <a:p>
            <a:pPr lvl="1" eaLnBrk="1" hangingPunct="1"/>
            <a:r>
              <a:rPr lang="en-US" sz="2000" b="1" dirty="0">
                <a:latin typeface="Times New Roman" pitchFamily="18" charset="0"/>
              </a:rPr>
              <a:t>Short distances</a:t>
            </a:r>
          </a:p>
          <a:p>
            <a:pPr lvl="1" eaLnBrk="1" hangingPunct="1"/>
            <a:r>
              <a:rPr lang="en-US" sz="2000" b="1" dirty="0">
                <a:latin typeface="Times New Roman" pitchFamily="18" charset="0"/>
              </a:rPr>
              <a:t>Designed to provide local interconnectivity</a:t>
            </a:r>
          </a:p>
          <a:p>
            <a:pPr eaLnBrk="1" hangingPunct="1"/>
            <a:r>
              <a:rPr lang="en-US" sz="2400" b="1" dirty="0">
                <a:latin typeface="Times New Roman" pitchFamily="18" charset="0"/>
              </a:rPr>
              <a:t>Wide Area Networks (WANs)</a:t>
            </a:r>
          </a:p>
          <a:p>
            <a:pPr lvl="1" eaLnBrk="1" hangingPunct="1"/>
            <a:r>
              <a:rPr lang="en-US" sz="2000" b="1" dirty="0">
                <a:latin typeface="Times New Roman" pitchFamily="18" charset="0"/>
              </a:rPr>
              <a:t>Long distances</a:t>
            </a:r>
          </a:p>
          <a:p>
            <a:pPr lvl="1" eaLnBrk="1" hangingPunct="1"/>
            <a:r>
              <a:rPr lang="en-US" sz="2000" b="1" dirty="0">
                <a:latin typeface="Times New Roman" pitchFamily="18" charset="0"/>
              </a:rPr>
              <a:t>Provide connectivity over large areas</a:t>
            </a:r>
          </a:p>
          <a:p>
            <a:pPr eaLnBrk="1" hangingPunct="1"/>
            <a:r>
              <a:rPr lang="en-US" sz="2400" b="1" dirty="0">
                <a:latin typeface="Times New Roman" pitchFamily="18" charset="0"/>
              </a:rPr>
              <a:t>Metropolitan Area Networks (MANs)</a:t>
            </a:r>
          </a:p>
          <a:p>
            <a:pPr lvl="1" eaLnBrk="1" hangingPunct="1"/>
            <a:r>
              <a:rPr lang="en-US" sz="2000" b="1" dirty="0">
                <a:latin typeface="Times New Roman" pitchFamily="18" charset="0"/>
              </a:rPr>
              <a:t>Provide connectivity over areas such as a city, a campus</a:t>
            </a:r>
          </a:p>
        </p:txBody>
      </p:sp>
      <p:pic>
        <p:nvPicPr>
          <p:cNvPr id="4" name="Picture 2"/>
          <p:cNvPicPr>
            <a:picLocks noChangeAspect="1" noChangeArrowheads="1"/>
          </p:cNvPicPr>
          <p:nvPr/>
        </p:nvPicPr>
        <p:blipFill>
          <a:blip r:embed="rId2" cstate="print"/>
          <a:srcRect/>
          <a:stretch>
            <a:fillRect/>
          </a:stretch>
        </p:blipFill>
        <p:spPr bwMode="auto">
          <a:xfrm>
            <a:off x="8763001" y="152400"/>
            <a:ext cx="1904999" cy="534736"/>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1761665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spc="-10" dirty="0">
                <a:solidFill>
                  <a:srgbClr val="C00000"/>
                </a:solidFill>
              </a:rPr>
              <a:t>Local </a:t>
            </a:r>
            <a:r>
              <a:rPr lang="en-IN" b="1" spc="-15" dirty="0">
                <a:solidFill>
                  <a:srgbClr val="C00000"/>
                </a:solidFill>
              </a:rPr>
              <a:t>Area Network</a:t>
            </a:r>
            <a:r>
              <a:rPr lang="en-IN" b="1" spc="-85" dirty="0">
                <a:solidFill>
                  <a:srgbClr val="C00000"/>
                </a:solidFill>
              </a:rPr>
              <a:t> </a:t>
            </a:r>
            <a:r>
              <a:rPr lang="en-IN" b="1" spc="-5" dirty="0">
                <a:solidFill>
                  <a:srgbClr val="C00000"/>
                </a:solidFill>
              </a:rPr>
              <a:t>(LAN)</a:t>
            </a:r>
            <a:endParaRPr lang="en-IN" b="1" dirty="0">
              <a:solidFill>
                <a:srgbClr val="C00000"/>
              </a:solidFill>
            </a:endParaRPr>
          </a:p>
        </p:txBody>
      </p:sp>
      <p:sp>
        <p:nvSpPr>
          <p:cNvPr id="3" name="Content Placeholder 2"/>
          <p:cNvSpPr>
            <a:spLocks noGrp="1"/>
          </p:cNvSpPr>
          <p:nvPr>
            <p:ph idx="1"/>
          </p:nvPr>
        </p:nvSpPr>
        <p:spPr/>
        <p:txBody>
          <a:bodyPr/>
          <a:lstStyle/>
          <a:p>
            <a:pPr marL="285706" indent="-273007">
              <a:spcBef>
                <a:spcPts val="100"/>
              </a:spcBef>
              <a:buClr>
                <a:srgbClr val="0AD0D9"/>
              </a:buClr>
              <a:buSzPct val="94000"/>
              <a:buFont typeface="Wingdings 2" pitchFamily="18" charset="2"/>
              <a:buChar char=""/>
              <a:tabLst>
                <a:tab pos="285706" algn="l"/>
              </a:tabLst>
            </a:pPr>
            <a:r>
              <a:rPr lang="en-US" sz="2600" dirty="0">
                <a:latin typeface="Constantia" pitchFamily="18" charset="0"/>
              </a:rPr>
              <a:t>LAN is usually privately owned and links the devices in  a single office, building or campus.</a:t>
            </a:r>
          </a:p>
          <a:p>
            <a:pPr marL="285706" indent="-273007">
              <a:spcBef>
                <a:spcPts val="625"/>
              </a:spcBef>
              <a:buClr>
                <a:srgbClr val="0AD0D9"/>
              </a:buClr>
              <a:buSzPct val="94000"/>
              <a:buFont typeface="Wingdings 2" pitchFamily="18" charset="2"/>
              <a:buChar char=""/>
              <a:tabLst>
                <a:tab pos="285706" algn="l"/>
              </a:tabLst>
            </a:pPr>
            <a:r>
              <a:rPr lang="en-US" sz="2600" dirty="0">
                <a:latin typeface="Constantia" pitchFamily="18" charset="0"/>
              </a:rPr>
              <a:t>LANs are distinguished from other networks by 3  characteristics</a:t>
            </a:r>
          </a:p>
          <a:p>
            <a:pPr marL="652361" lvl="1" indent="-247611">
              <a:spcBef>
                <a:spcPts val="588"/>
              </a:spcBef>
              <a:buClr>
                <a:srgbClr val="0E6EC5"/>
              </a:buClr>
              <a:buSzPct val="85000"/>
              <a:buFont typeface="Wingdings 2" pitchFamily="18" charset="2"/>
              <a:buChar char=""/>
              <a:tabLst>
                <a:tab pos="285706" algn="l"/>
              </a:tabLst>
            </a:pPr>
            <a:r>
              <a:rPr lang="en-US" dirty="0">
                <a:latin typeface="Constantia" pitchFamily="18" charset="0"/>
              </a:rPr>
              <a:t>Size</a:t>
            </a:r>
          </a:p>
          <a:p>
            <a:pPr marL="652361" lvl="1" indent="-247611">
              <a:spcBef>
                <a:spcPts val="575"/>
              </a:spcBef>
              <a:buClr>
                <a:srgbClr val="0E6EC5"/>
              </a:buClr>
              <a:buSzPct val="85000"/>
              <a:buFont typeface="Wingdings 2" pitchFamily="18" charset="2"/>
              <a:buChar char=""/>
              <a:tabLst>
                <a:tab pos="285706" algn="l"/>
              </a:tabLst>
            </a:pPr>
            <a:r>
              <a:rPr lang="en-US" dirty="0">
                <a:latin typeface="Constantia" pitchFamily="18" charset="0"/>
              </a:rPr>
              <a:t>Transmission technology</a:t>
            </a:r>
          </a:p>
          <a:p>
            <a:pPr marL="652361" lvl="1" indent="-247611">
              <a:spcBef>
                <a:spcPts val="575"/>
              </a:spcBef>
              <a:buClr>
                <a:srgbClr val="0E6EC5"/>
              </a:buClr>
              <a:buSzPct val="85000"/>
              <a:buFont typeface="Wingdings 2" pitchFamily="18" charset="2"/>
              <a:buChar char=""/>
              <a:tabLst>
                <a:tab pos="285706" algn="l"/>
              </a:tabLst>
            </a:pPr>
            <a:r>
              <a:rPr lang="en-US" dirty="0">
                <a:latin typeface="Constantia" pitchFamily="18" charset="0"/>
              </a:rPr>
              <a:t>Topology</a:t>
            </a:r>
          </a:p>
          <a:p>
            <a:pPr marL="285706" indent="-273007">
              <a:spcBef>
                <a:spcPts val="613"/>
              </a:spcBef>
              <a:buClr>
                <a:srgbClr val="0AD0D9"/>
              </a:buClr>
              <a:buSzPct val="94000"/>
              <a:buFont typeface="Wingdings 2" pitchFamily="18" charset="2"/>
              <a:buChar char=""/>
              <a:tabLst>
                <a:tab pos="285706" algn="l"/>
              </a:tabLst>
            </a:pPr>
            <a:r>
              <a:rPr lang="en-US" sz="2600" dirty="0">
                <a:latin typeface="Constantia" pitchFamily="18" charset="0"/>
              </a:rPr>
              <a:t>LANS come in a </a:t>
            </a:r>
            <a:r>
              <a:rPr lang="en-US" sz="2600" dirty="0" err="1">
                <a:latin typeface="Constantia" pitchFamily="18" charset="0"/>
              </a:rPr>
              <a:t>no.of</a:t>
            </a:r>
            <a:r>
              <a:rPr lang="en-US" sz="2600" dirty="0">
                <a:latin typeface="Constantia" pitchFamily="18" charset="0"/>
              </a:rPr>
              <a:t> different configurations. The  most common are-Switched LAN &amp; Wireless LAN.</a:t>
            </a:r>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991600" y="152401"/>
            <a:ext cx="1676400" cy="470568"/>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423408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10" dirty="0"/>
              <a:t>Local </a:t>
            </a:r>
            <a:r>
              <a:rPr lang="en-IN" spc="-15" dirty="0"/>
              <a:t>Area Network</a:t>
            </a:r>
            <a:endParaRPr lang="en-IN" dirty="0"/>
          </a:p>
        </p:txBody>
      </p:sp>
      <p:pic>
        <p:nvPicPr>
          <p:cNvPr id="4" name="object 9"/>
          <p:cNvPicPr>
            <a:picLocks noChangeAspect="1" noChangeArrowheads="1"/>
          </p:cNvPicPr>
          <p:nvPr/>
        </p:nvPicPr>
        <p:blipFill>
          <a:blip r:embed="rId2"/>
          <a:srcRect/>
          <a:stretch>
            <a:fillRect/>
          </a:stretch>
        </p:blipFill>
        <p:spPr bwMode="auto">
          <a:xfrm>
            <a:off x="1752600" y="1752600"/>
            <a:ext cx="3200400" cy="3048000"/>
          </a:xfrm>
          <a:prstGeom prst="rect">
            <a:avLst/>
          </a:prstGeom>
          <a:noFill/>
          <a:ln w="9525">
            <a:noFill/>
            <a:miter lim="800000"/>
            <a:headEnd/>
            <a:tailEnd/>
          </a:ln>
        </p:spPr>
      </p:pic>
      <p:pic>
        <p:nvPicPr>
          <p:cNvPr id="5" name="object 10"/>
          <p:cNvPicPr>
            <a:picLocks noChangeAspect="1" noChangeArrowheads="1"/>
          </p:cNvPicPr>
          <p:nvPr/>
        </p:nvPicPr>
        <p:blipFill>
          <a:blip r:embed="rId3"/>
          <a:srcRect/>
          <a:stretch>
            <a:fillRect/>
          </a:stretch>
        </p:blipFill>
        <p:spPr bwMode="auto">
          <a:xfrm>
            <a:off x="5486400" y="1590677"/>
            <a:ext cx="4343400" cy="404812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8839200" y="152401"/>
            <a:ext cx="1828800" cy="513347"/>
          </a:xfrm>
          <a:prstGeom prst="rect">
            <a:avLst/>
          </a:prstGeom>
          <a:noFill/>
          <a:ln w="9525">
            <a:noFill/>
            <a:miter lim="800000"/>
            <a:headEnd/>
            <a:tailEnd/>
          </a:ln>
        </p:spPr>
      </p:pic>
      <p:sp>
        <p:nvSpPr>
          <p:cNvPr id="7"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39824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10" dirty="0"/>
              <a:t>Local </a:t>
            </a:r>
            <a:r>
              <a:rPr lang="en-IN" spc="-15" dirty="0"/>
              <a:t>Area Network</a:t>
            </a:r>
            <a:endParaRPr lang="en-IN" dirty="0"/>
          </a:p>
        </p:txBody>
      </p:sp>
      <p:sp>
        <p:nvSpPr>
          <p:cNvPr id="3" name="Content Placeholder 2"/>
          <p:cNvSpPr>
            <a:spLocks noGrp="1"/>
          </p:cNvSpPr>
          <p:nvPr>
            <p:ph idx="1"/>
          </p:nvPr>
        </p:nvSpPr>
        <p:spPr/>
        <p:txBody>
          <a:bodyPr>
            <a:normAutofit/>
          </a:bodyPr>
          <a:lstStyle/>
          <a:p>
            <a:pPr>
              <a:defRPr/>
            </a:pPr>
            <a:r>
              <a:rPr lang="en-US" altLang="zh-TW" dirty="0"/>
              <a:t>Smaller scope</a:t>
            </a:r>
          </a:p>
          <a:p>
            <a:pPr lvl="1">
              <a:defRPr/>
            </a:pPr>
            <a:r>
              <a:rPr lang="en-US" altLang="zh-TW" dirty="0"/>
              <a:t>Office, Building, Campus</a:t>
            </a:r>
          </a:p>
          <a:p>
            <a:pPr>
              <a:defRPr/>
            </a:pPr>
            <a:r>
              <a:rPr lang="en-US" altLang="zh-TW" dirty="0"/>
              <a:t>Usually owned by </a:t>
            </a:r>
            <a:r>
              <a:rPr lang="en-US" altLang="zh-CN" dirty="0">
                <a:ea typeface="新細明體" pitchFamily="18" charset="-120"/>
              </a:rPr>
              <a:t>the </a:t>
            </a:r>
            <a:r>
              <a:rPr lang="en-US" altLang="zh-TW" dirty="0"/>
              <a:t>same organization </a:t>
            </a:r>
            <a:r>
              <a:rPr lang="en-US" altLang="zh-CN" dirty="0">
                <a:ea typeface="新細明體" pitchFamily="18" charset="-120"/>
              </a:rPr>
              <a:t>that owns the</a:t>
            </a:r>
            <a:r>
              <a:rPr lang="en-US" altLang="zh-TW" dirty="0"/>
              <a:t> attached devices</a:t>
            </a:r>
          </a:p>
          <a:p>
            <a:pPr>
              <a:defRPr/>
            </a:pPr>
            <a:r>
              <a:rPr lang="en-US" altLang="zh-TW" dirty="0"/>
              <a:t>Internal data rates are high</a:t>
            </a:r>
          </a:p>
          <a:p>
            <a:pPr lvl="1">
              <a:defRPr/>
            </a:pPr>
            <a:r>
              <a:rPr lang="en-US" altLang="zh-TW" dirty="0"/>
              <a:t>10Mbps </a:t>
            </a:r>
            <a:r>
              <a:rPr lang="en-US" altLang="zh-TW" dirty="0">
                <a:sym typeface="Wingdings" panose="05000000000000000000" pitchFamily="2" charset="2"/>
              </a:rPr>
              <a:t> 100Mbps  1Gbps  10Gbps</a:t>
            </a:r>
            <a:endParaRPr lang="en-US" altLang="zh-TW" dirty="0"/>
          </a:p>
          <a:p>
            <a:pPr>
              <a:defRPr/>
            </a:pPr>
            <a:r>
              <a:rPr lang="en-US" altLang="zh-TW" dirty="0"/>
              <a:t>Wireless LANs </a:t>
            </a:r>
            <a:r>
              <a:rPr lang="en-US" altLang="zh-CN" dirty="0">
                <a:ea typeface="新細明體" pitchFamily="18" charset="-120"/>
              </a:rPr>
              <a:t>become more and more popular</a:t>
            </a:r>
            <a:endParaRPr lang="en-US" altLang="zh-TW" dirty="0"/>
          </a:p>
          <a:p>
            <a:pPr lvl="1">
              <a:defRPr/>
            </a:pPr>
            <a:r>
              <a:rPr lang="en-US" altLang="zh-TW" dirty="0"/>
              <a:t>Data rates </a:t>
            </a:r>
            <a:r>
              <a:rPr lang="en-US" altLang="zh-CN" dirty="0">
                <a:ea typeface="新細明體" pitchFamily="18" charset="-120"/>
              </a:rPr>
              <a:t>of wireless LANs </a:t>
            </a:r>
            <a:r>
              <a:rPr lang="en-US" altLang="zh-TW" dirty="0"/>
              <a:t>are increasing: 11Mbps </a:t>
            </a:r>
            <a:r>
              <a:rPr lang="en-US" altLang="zh-TW" dirty="0">
                <a:sym typeface="Wingdings" panose="05000000000000000000" pitchFamily="2" charset="2"/>
              </a:rPr>
              <a:t> 54Mbps  hundreds of Mbps</a:t>
            </a:r>
            <a:endParaRPr lang="en-US" altLang="zh-TW" dirty="0"/>
          </a:p>
          <a:p>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496300" y="152400"/>
            <a:ext cx="2171700" cy="609600"/>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1586121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spc="-15" dirty="0">
                <a:solidFill>
                  <a:srgbClr val="C00000"/>
                </a:solidFill>
              </a:rPr>
              <a:t>Metropolitan Area </a:t>
            </a:r>
            <a:r>
              <a:rPr lang="en-IN" b="1" spc="-10" dirty="0">
                <a:solidFill>
                  <a:srgbClr val="C00000"/>
                </a:solidFill>
              </a:rPr>
              <a:t>Network</a:t>
            </a:r>
            <a:r>
              <a:rPr lang="en-IN" b="1" spc="-40" dirty="0">
                <a:solidFill>
                  <a:srgbClr val="C00000"/>
                </a:solidFill>
              </a:rPr>
              <a:t> </a:t>
            </a:r>
            <a:r>
              <a:rPr lang="en-IN" b="1" spc="-5" dirty="0">
                <a:solidFill>
                  <a:srgbClr val="C00000"/>
                </a:solidFill>
              </a:rPr>
              <a:t>(MAN)</a:t>
            </a:r>
            <a:endParaRPr lang="en-IN" b="1" dirty="0">
              <a:solidFill>
                <a:srgbClr val="C00000"/>
              </a:solidFill>
            </a:endParaRPr>
          </a:p>
        </p:txBody>
      </p:sp>
      <p:sp>
        <p:nvSpPr>
          <p:cNvPr id="3" name="Content Placeholder 2"/>
          <p:cNvSpPr>
            <a:spLocks noGrp="1"/>
          </p:cNvSpPr>
          <p:nvPr>
            <p:ph idx="1"/>
          </p:nvPr>
        </p:nvSpPr>
        <p:spPr/>
        <p:txBody>
          <a:bodyPr>
            <a:normAutofit/>
          </a:bodyPr>
          <a:lstStyle/>
          <a:p>
            <a:pPr marL="285706" indent="-273007">
              <a:spcBef>
                <a:spcPts val="388"/>
              </a:spcBef>
              <a:buClr>
                <a:srgbClr val="0AD0D9"/>
              </a:buClr>
              <a:buSzPct val="94000"/>
              <a:buFont typeface="Wingdings 2" pitchFamily="18" charset="2"/>
              <a:buChar char=""/>
              <a:tabLst>
                <a:tab pos="285706" algn="l"/>
              </a:tabLst>
            </a:pPr>
            <a:r>
              <a:rPr lang="en-US" dirty="0">
                <a:latin typeface="Constantia" pitchFamily="18" charset="0"/>
              </a:rPr>
              <a:t>A Man is a network with a size between a LAN and a WAN.</a:t>
            </a:r>
          </a:p>
          <a:p>
            <a:pPr marL="285706" indent="-273007">
              <a:lnSpc>
                <a:spcPts val="2587"/>
              </a:lnSpc>
              <a:spcBef>
                <a:spcPts val="625"/>
              </a:spcBef>
              <a:buClr>
                <a:srgbClr val="0AD0D9"/>
              </a:buClr>
              <a:buSzPct val="94000"/>
              <a:buFont typeface="Wingdings 2" pitchFamily="18" charset="2"/>
              <a:buChar char=""/>
              <a:tabLst>
                <a:tab pos="285706" algn="l"/>
              </a:tabLst>
            </a:pPr>
            <a:r>
              <a:rPr lang="en-US" dirty="0">
                <a:latin typeface="Constantia" pitchFamily="18" charset="0"/>
              </a:rPr>
              <a:t>MAN is support for both data and voice. It is connected  either privately/publicly.</a:t>
            </a:r>
          </a:p>
          <a:p>
            <a:pPr marL="285706" indent="-273007">
              <a:spcBef>
                <a:spcPts val="250"/>
              </a:spcBef>
              <a:buClr>
                <a:srgbClr val="0AD0D9"/>
              </a:buClr>
              <a:buSzPct val="94000"/>
              <a:buFont typeface="Wingdings 2" pitchFamily="18" charset="2"/>
              <a:buChar char=""/>
              <a:tabLst>
                <a:tab pos="285706" algn="l"/>
              </a:tabLst>
            </a:pPr>
            <a:r>
              <a:rPr lang="en-US" dirty="0">
                <a:latin typeface="Constantia" pitchFamily="18" charset="0"/>
              </a:rPr>
              <a:t>It normally covers the area inside a town or a city.</a:t>
            </a:r>
          </a:p>
          <a:p>
            <a:pPr marL="285706" indent="-273007">
              <a:lnSpc>
                <a:spcPts val="2587"/>
              </a:lnSpc>
              <a:spcBef>
                <a:spcPts val="613"/>
              </a:spcBef>
              <a:buClr>
                <a:srgbClr val="0AD0D9"/>
              </a:buClr>
              <a:buSzPct val="94000"/>
              <a:buFont typeface="Wingdings 2" pitchFamily="18" charset="2"/>
              <a:buChar char=""/>
              <a:tabLst>
                <a:tab pos="285706" algn="l"/>
              </a:tabLst>
            </a:pPr>
            <a:r>
              <a:rPr lang="en-US" dirty="0">
                <a:latin typeface="Constantia" pitchFamily="18" charset="0"/>
              </a:rPr>
              <a:t>A MAN is intended to provide the required capacity at  lower cost and greater efficiency.</a:t>
            </a:r>
          </a:p>
          <a:p>
            <a:pPr marL="285706" indent="-273007">
              <a:spcBef>
                <a:spcPts val="250"/>
              </a:spcBef>
              <a:buClr>
                <a:srgbClr val="0AD0D9"/>
              </a:buClr>
              <a:buSzPct val="94000"/>
              <a:buFont typeface="Wingdings 2" pitchFamily="18" charset="2"/>
              <a:buChar char=""/>
              <a:tabLst>
                <a:tab pos="285706" algn="l"/>
              </a:tabLst>
            </a:pPr>
            <a:r>
              <a:rPr lang="en-US" dirty="0">
                <a:latin typeface="Constantia" pitchFamily="18" charset="0"/>
              </a:rPr>
              <a:t>Examples- Telephone cable and Television cable.</a:t>
            </a:r>
          </a:p>
          <a:p>
            <a:pPr marL="285706" indent="-273007">
              <a:lnSpc>
                <a:spcPts val="2587"/>
              </a:lnSpc>
              <a:spcBef>
                <a:spcPts val="613"/>
              </a:spcBef>
              <a:buClr>
                <a:srgbClr val="0AD0D9"/>
              </a:buClr>
              <a:buSzPct val="94000"/>
              <a:buFont typeface="Wingdings 2" pitchFamily="18" charset="2"/>
              <a:buChar char=""/>
              <a:tabLst>
                <a:tab pos="285706" algn="l"/>
              </a:tabLst>
            </a:pPr>
            <a:r>
              <a:rPr lang="en-US" dirty="0">
                <a:latin typeface="Constantia" pitchFamily="18" charset="0"/>
              </a:rPr>
              <a:t>Key aspect is there is a broadcast medium to which all  computers are attached.</a:t>
            </a:r>
          </a:p>
          <a:p>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839200" y="152401"/>
            <a:ext cx="1828800" cy="513347"/>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4107202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15" dirty="0"/>
              <a:t>Metropolitan Area </a:t>
            </a:r>
            <a:r>
              <a:rPr lang="en-IN" spc="-10" dirty="0"/>
              <a:t>Network</a:t>
            </a:r>
            <a:endParaRPr lang="en-IN" dirty="0"/>
          </a:p>
        </p:txBody>
      </p:sp>
      <p:pic>
        <p:nvPicPr>
          <p:cNvPr id="4" name="object 9"/>
          <p:cNvPicPr>
            <a:picLocks noChangeAspect="1" noChangeArrowheads="1"/>
          </p:cNvPicPr>
          <p:nvPr/>
        </p:nvPicPr>
        <p:blipFill>
          <a:blip r:embed="rId2"/>
          <a:srcRect/>
          <a:stretch>
            <a:fillRect/>
          </a:stretch>
        </p:blipFill>
        <p:spPr bwMode="auto">
          <a:xfrm>
            <a:off x="2800350" y="2068514"/>
            <a:ext cx="6591300" cy="412273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8839200" y="152401"/>
            <a:ext cx="1828800" cy="513347"/>
          </a:xfrm>
          <a:prstGeom prst="rect">
            <a:avLst/>
          </a:prstGeom>
          <a:noFill/>
          <a:ln w="9525">
            <a:noFill/>
            <a:miter lim="800000"/>
            <a:headEnd/>
            <a:tailEnd/>
          </a:ln>
        </p:spPr>
      </p:pic>
      <p:sp>
        <p:nvSpPr>
          <p:cNvPr id="6"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250104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61533"/>
            <a:ext cx="9753600" cy="4724779"/>
          </a:xfrm>
        </p:spPr>
        <p:txBody>
          <a:bodyPr>
            <a:normAutofit fontScale="92500" lnSpcReduction="10000"/>
          </a:bodyPr>
          <a:lstStyle/>
          <a:p>
            <a:pPr algn="just"/>
            <a:r>
              <a:rPr lang="en-US" b="1" dirty="0"/>
              <a:t>Advantages</a:t>
            </a:r>
            <a:r>
              <a:rPr lang="en-US" dirty="0"/>
              <a:t> : </a:t>
            </a:r>
          </a:p>
          <a:p>
            <a:pPr marL="0" indent="0" algn="just">
              <a:buNone/>
            </a:pPr>
            <a:r>
              <a:rPr lang="en-US" dirty="0"/>
              <a:t>    a) People could </a:t>
            </a:r>
            <a:r>
              <a:rPr lang="en-US" b="1" dirty="0"/>
              <a:t>communicate and share </a:t>
            </a:r>
            <a:r>
              <a:rPr lang="en-US" dirty="0"/>
              <a:t>information virtually  </a:t>
            </a:r>
          </a:p>
          <a:p>
            <a:pPr marL="0" indent="0" algn="just">
              <a:buNone/>
            </a:pPr>
            <a:r>
              <a:rPr lang="en-US" dirty="0"/>
              <a:t>         instantaneously </a:t>
            </a:r>
            <a:r>
              <a:rPr lang="en-US" b="1" dirty="0"/>
              <a:t>across the entire globe</a:t>
            </a:r>
            <a:r>
              <a:rPr lang="en-US" dirty="0"/>
              <a:t>, therefore one could     </a:t>
            </a:r>
          </a:p>
          <a:p>
            <a:pPr marL="0" indent="0" algn="just">
              <a:buNone/>
            </a:pPr>
            <a:r>
              <a:rPr lang="en-US" dirty="0"/>
              <a:t>         make </a:t>
            </a:r>
            <a:r>
              <a:rPr lang="en-US" b="1" dirty="0"/>
              <a:t>faster decisions. </a:t>
            </a:r>
          </a:p>
          <a:p>
            <a:pPr marL="0" indent="0" algn="just">
              <a:buNone/>
            </a:pPr>
            <a:r>
              <a:rPr lang="en-US" dirty="0"/>
              <a:t>    b) Safe and Stable data exchange environment. </a:t>
            </a:r>
          </a:p>
          <a:p>
            <a:pPr marL="0" indent="0" algn="just">
              <a:buNone/>
            </a:pPr>
            <a:r>
              <a:rPr lang="en-US" dirty="0"/>
              <a:t>    c) Live video conferences. </a:t>
            </a:r>
          </a:p>
          <a:p>
            <a:pPr marL="0" indent="0" algn="just">
              <a:buNone/>
            </a:pPr>
            <a:r>
              <a:rPr lang="en-US" dirty="0"/>
              <a:t>   d) Instant messaging .</a:t>
            </a:r>
          </a:p>
          <a:p>
            <a:pPr marL="0" indent="0" algn="just">
              <a:buNone/>
            </a:pPr>
            <a:r>
              <a:rPr lang="en-US" dirty="0"/>
              <a:t>   e) Resource sharing such as printers and storage devices.</a:t>
            </a:r>
          </a:p>
          <a:p>
            <a:pPr marL="0" indent="0">
              <a:buNone/>
            </a:pPr>
            <a:r>
              <a:rPr lang="en-IN" dirty="0"/>
              <a:t>    f) Exchange of information by means of e-Mails</a:t>
            </a:r>
          </a:p>
          <a:p>
            <a:pPr marL="0" indent="0">
              <a:buNone/>
            </a:pPr>
            <a:r>
              <a:rPr lang="en-IN" dirty="0"/>
              <a:t>   g) Information sharing by using Web or Internet.</a:t>
            </a:r>
          </a:p>
          <a:p>
            <a:pPr marL="0" indent="0" algn="just">
              <a:buNone/>
            </a:pPr>
            <a:endParaRPr lang="en-US" dirty="0"/>
          </a:p>
          <a:p>
            <a:pPr algn="just"/>
            <a:endParaRPr lang="en-US" dirty="0"/>
          </a:p>
          <a:p>
            <a:pPr marL="0" indent="0" algn="just">
              <a:buNone/>
            </a:pPr>
            <a:endParaRPr lang="en-US" dirty="0"/>
          </a:p>
          <a:p>
            <a:pPr algn="just"/>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5</a:t>
            </a:fld>
            <a:endParaRPr lang="en-US"/>
          </a:p>
        </p:txBody>
      </p:sp>
      <p:sp>
        <p:nvSpPr>
          <p:cNvPr id="8" name="Footer Placeholder 7"/>
          <p:cNvSpPr>
            <a:spLocks noGrp="1"/>
          </p:cNvSpPr>
          <p:nvPr>
            <p:ph type="ftr" sz="quarter" idx="11"/>
          </p:nvPr>
        </p:nvSpPr>
        <p:spPr>
          <a:xfrm>
            <a:off x="4165600" y="6270555"/>
            <a:ext cx="6942667" cy="346193"/>
          </a:xfrm>
        </p:spPr>
        <p:txBody>
          <a:bodyPr/>
          <a:lstStyle/>
          <a:p>
            <a:r>
              <a:rPr lang="en-IN" dirty="0"/>
              <a:t>Department of EECE, GIT                            Course Code and Course Title: 19ECS201 &amp; Data Communications</a:t>
            </a:r>
            <a:endParaRPr lang="en-US" dirty="0"/>
          </a:p>
        </p:txBody>
      </p:sp>
      <p:sp>
        <p:nvSpPr>
          <p:cNvPr id="10" name="Date Placeholder 9"/>
          <p:cNvSpPr>
            <a:spLocks noGrp="1"/>
          </p:cNvSpPr>
          <p:nvPr>
            <p:ph type="dt" sz="half" idx="10"/>
          </p:nvPr>
        </p:nvSpPr>
        <p:spPr/>
        <p:txBody>
          <a:bodyPr/>
          <a:lstStyle/>
          <a:p>
            <a:fld id="{3A5125F7-89CA-4B3E-AB31-A960B7682910}" type="datetime3">
              <a:rPr lang="en-US" smtClean="0"/>
              <a:pPr/>
              <a:t>5 September 2022</a:t>
            </a:fld>
            <a:endParaRPr lang="en-US" dirty="0"/>
          </a:p>
        </p:txBody>
      </p:sp>
      <p:sp>
        <p:nvSpPr>
          <p:cNvPr id="12" name="Title 11"/>
          <p:cNvSpPr>
            <a:spLocks noGrp="1"/>
          </p:cNvSpPr>
          <p:nvPr>
            <p:ph type="title"/>
          </p:nvPr>
        </p:nvSpPr>
        <p:spPr>
          <a:xfrm>
            <a:off x="609600" y="438198"/>
            <a:ext cx="8805333" cy="1083733"/>
          </a:xfrm>
        </p:spPr>
        <p:txBody>
          <a:bodyPr>
            <a:normAutofit/>
          </a:bodyPr>
          <a:lstStyle/>
          <a:p>
            <a:pPr algn="l"/>
            <a:r>
              <a:rPr lang="en-IN" dirty="0">
                <a:solidFill>
                  <a:srgbClr val="C00000"/>
                </a:solidFill>
              </a:rPr>
              <a:t>Contd..</a:t>
            </a:r>
          </a:p>
        </p:txBody>
      </p:sp>
      <p:pic>
        <p:nvPicPr>
          <p:cNvPr id="13" name="Picture 2"/>
          <p:cNvPicPr>
            <a:picLocks noChangeAspect="1" noChangeArrowheads="1"/>
          </p:cNvPicPr>
          <p:nvPr/>
        </p:nvPicPr>
        <p:blipFill>
          <a:blip r:embed="rId2" cstate="print"/>
          <a:srcRect/>
          <a:stretch>
            <a:fillRect/>
          </a:stretch>
        </p:blipFill>
        <p:spPr bwMode="auto">
          <a:xfrm>
            <a:off x="9286381" y="863"/>
            <a:ext cx="2895600" cy="812800"/>
          </a:xfrm>
          <a:prstGeom prst="rect">
            <a:avLst/>
          </a:prstGeom>
          <a:noFill/>
          <a:ln w="9525">
            <a:noFill/>
            <a:miter lim="800000"/>
            <a:headEnd/>
            <a:tailEnd/>
          </a:ln>
        </p:spPr>
      </p:pic>
    </p:spTree>
    <p:extLst>
      <p:ext uri="{BB962C8B-B14F-4D97-AF65-F5344CB8AC3E}">
        <p14:creationId xmlns:p14="http://schemas.microsoft.com/office/powerpoint/2010/main" val="2953003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C00000"/>
                </a:solidFill>
              </a:rPr>
              <a:t>Wide </a:t>
            </a:r>
            <a:r>
              <a:rPr lang="en-IN" b="1" spc="-20" dirty="0">
                <a:solidFill>
                  <a:srgbClr val="C00000"/>
                </a:solidFill>
              </a:rPr>
              <a:t>Area </a:t>
            </a:r>
            <a:r>
              <a:rPr lang="en-IN" b="1" spc="-15" dirty="0">
                <a:solidFill>
                  <a:srgbClr val="C00000"/>
                </a:solidFill>
              </a:rPr>
              <a:t>Network</a:t>
            </a:r>
            <a:r>
              <a:rPr lang="en-IN" b="1" spc="-70" dirty="0">
                <a:solidFill>
                  <a:srgbClr val="C00000"/>
                </a:solidFill>
              </a:rPr>
              <a:t> </a:t>
            </a:r>
            <a:r>
              <a:rPr lang="en-IN" b="1" spc="-50" dirty="0">
                <a:solidFill>
                  <a:srgbClr val="C00000"/>
                </a:solidFill>
              </a:rPr>
              <a:t>(WAN)</a:t>
            </a:r>
            <a:endParaRPr lang="en-IN" b="1" dirty="0">
              <a:solidFill>
                <a:srgbClr val="C00000"/>
              </a:solidFill>
            </a:endParaRPr>
          </a:p>
        </p:txBody>
      </p:sp>
      <p:sp>
        <p:nvSpPr>
          <p:cNvPr id="3" name="Content Placeholder 2"/>
          <p:cNvSpPr>
            <a:spLocks noGrp="1"/>
          </p:cNvSpPr>
          <p:nvPr>
            <p:ph idx="1"/>
          </p:nvPr>
        </p:nvSpPr>
        <p:spPr/>
        <p:txBody>
          <a:bodyPr>
            <a:normAutofit/>
          </a:bodyPr>
          <a:lstStyle/>
          <a:p>
            <a:pPr marL="285706" indent="-274595">
              <a:lnSpc>
                <a:spcPts val="1625"/>
              </a:lnSpc>
              <a:spcBef>
                <a:spcPts val="500"/>
              </a:spcBef>
              <a:buClr>
                <a:srgbClr val="0AD0D9"/>
              </a:buClr>
              <a:buSzPct val="94000"/>
              <a:buFont typeface="Wingdings 2" pitchFamily="18" charset="2"/>
              <a:buChar char=""/>
              <a:tabLst>
                <a:tab pos="285706" algn="l"/>
                <a:tab pos="287293" algn="l"/>
              </a:tabLst>
            </a:pPr>
            <a:r>
              <a:rPr lang="en-US" sz="2000" dirty="0">
                <a:latin typeface="Constantia" pitchFamily="18" charset="0"/>
              </a:rPr>
              <a:t>WAN generally cover a large geographical area</a:t>
            </a:r>
          </a:p>
          <a:p>
            <a:pPr marL="285706" indent="-274595">
              <a:lnSpc>
                <a:spcPts val="1625"/>
              </a:lnSpc>
              <a:spcBef>
                <a:spcPts val="500"/>
              </a:spcBef>
              <a:buClr>
                <a:srgbClr val="0AD0D9"/>
              </a:buClr>
              <a:buSzPct val="94000"/>
              <a:buFont typeface="Wingdings 2" pitchFamily="18" charset="2"/>
              <a:buChar char=""/>
              <a:tabLst>
                <a:tab pos="285706" algn="l"/>
                <a:tab pos="287293" algn="l"/>
              </a:tabLst>
            </a:pPr>
            <a:r>
              <a:rPr lang="en-US" sz="2000" dirty="0">
                <a:latin typeface="Constantia" pitchFamily="18" charset="0"/>
              </a:rPr>
              <a:t>A WAN consists of a no. of interconnected switching nodes.</a:t>
            </a:r>
          </a:p>
          <a:p>
            <a:pPr marL="285706" indent="-274595">
              <a:buClr>
                <a:srgbClr val="0AD0D9"/>
              </a:buClr>
              <a:buSzPct val="94000"/>
              <a:buFont typeface="Wingdings 2" pitchFamily="18" charset="2"/>
              <a:buChar char=""/>
              <a:tabLst>
                <a:tab pos="285706" algn="l"/>
                <a:tab pos="287293" algn="l"/>
              </a:tabLst>
            </a:pPr>
            <a:r>
              <a:rPr lang="en-US" sz="2000" dirty="0">
                <a:latin typeface="Constantia" pitchFamily="18" charset="0"/>
              </a:rPr>
              <a:t>Traditionally, WANs have been implemented using one of technologies:</a:t>
            </a:r>
          </a:p>
          <a:p>
            <a:pPr marL="652361" lvl="1" indent="-247611">
              <a:buClr>
                <a:srgbClr val="0E6EC5"/>
              </a:buClr>
              <a:buSzPct val="85000"/>
              <a:buFont typeface="Wingdings 2" pitchFamily="18" charset="2"/>
              <a:buChar char=""/>
              <a:tabLst>
                <a:tab pos="285706" algn="l"/>
                <a:tab pos="287293" algn="l"/>
              </a:tabLst>
            </a:pPr>
            <a:r>
              <a:rPr lang="en-US" sz="2000" dirty="0">
                <a:solidFill>
                  <a:srgbClr val="FF0000"/>
                </a:solidFill>
                <a:latin typeface="Constantia" pitchFamily="18" charset="0"/>
              </a:rPr>
              <a:t>Circuit switching</a:t>
            </a:r>
          </a:p>
          <a:p>
            <a:pPr marL="652361" lvl="1" indent="-247611">
              <a:buClr>
                <a:srgbClr val="0E6EC5"/>
              </a:buClr>
              <a:buSzPct val="85000"/>
              <a:buFont typeface="Wingdings 2" pitchFamily="18" charset="2"/>
              <a:buChar char=""/>
              <a:tabLst>
                <a:tab pos="285706" algn="l"/>
                <a:tab pos="287293" algn="l"/>
              </a:tabLst>
            </a:pPr>
            <a:r>
              <a:rPr lang="en-US" sz="2000" dirty="0">
                <a:solidFill>
                  <a:srgbClr val="FF0000"/>
                </a:solidFill>
                <a:latin typeface="Constantia" pitchFamily="18" charset="0"/>
              </a:rPr>
              <a:t>Packet switching</a:t>
            </a:r>
          </a:p>
          <a:p>
            <a:pPr marL="285706" indent="-274595">
              <a:lnSpc>
                <a:spcPts val="1625"/>
              </a:lnSpc>
              <a:spcBef>
                <a:spcPts val="400"/>
              </a:spcBef>
              <a:buClr>
                <a:srgbClr val="0AD0D9"/>
              </a:buClr>
              <a:buSzPct val="94000"/>
              <a:buFont typeface="Wingdings 2" pitchFamily="18" charset="2"/>
              <a:buChar char=""/>
              <a:tabLst>
                <a:tab pos="285706" algn="l"/>
                <a:tab pos="287293" algn="l"/>
              </a:tabLst>
            </a:pPr>
            <a:r>
              <a:rPr lang="en-US" sz="2000" dirty="0">
                <a:latin typeface="Constantia" pitchFamily="18" charset="0"/>
              </a:rPr>
              <a:t>More generally- </a:t>
            </a:r>
            <a:r>
              <a:rPr lang="en-US" sz="2000" dirty="0">
                <a:solidFill>
                  <a:srgbClr val="FF0000"/>
                </a:solidFill>
                <a:latin typeface="Constantia" pitchFamily="18" charset="0"/>
              </a:rPr>
              <a:t>Frame relay and ATM networks</a:t>
            </a:r>
            <a:r>
              <a:rPr lang="en-US" sz="2000" dirty="0">
                <a:latin typeface="Constantia" pitchFamily="18" charset="0"/>
              </a:rPr>
              <a:t>(Cell relay) have assumed major  roles.</a:t>
            </a:r>
          </a:p>
          <a:p>
            <a:pPr marL="11111" indent="0">
              <a:lnSpc>
                <a:spcPts val="1625"/>
              </a:lnSpc>
              <a:spcBef>
                <a:spcPts val="400"/>
              </a:spcBef>
              <a:buClr>
                <a:srgbClr val="0AD0D9"/>
              </a:buClr>
              <a:buSzPct val="94000"/>
              <a:buNone/>
              <a:tabLst>
                <a:tab pos="285706" algn="l"/>
                <a:tab pos="287293" algn="l"/>
              </a:tabLst>
            </a:pPr>
            <a:endParaRPr lang="en-US" sz="2000" dirty="0">
              <a:latin typeface="Constantia" pitchFamily="18" charset="0"/>
            </a:endParaRPr>
          </a:p>
          <a:p>
            <a:pPr marL="285706" indent="-274595">
              <a:lnSpc>
                <a:spcPts val="1837"/>
              </a:lnSpc>
              <a:spcBef>
                <a:spcPts val="13"/>
              </a:spcBef>
              <a:buClr>
                <a:srgbClr val="0AD0D9"/>
              </a:buClr>
              <a:buSzPct val="94000"/>
              <a:buFont typeface="Wingdings 2" pitchFamily="18" charset="2"/>
              <a:buChar char=""/>
              <a:tabLst>
                <a:tab pos="285706" algn="l"/>
                <a:tab pos="287293" algn="l"/>
              </a:tabLst>
            </a:pPr>
            <a:r>
              <a:rPr lang="en-US" sz="2000" dirty="0">
                <a:latin typeface="Constantia" pitchFamily="18" charset="0"/>
              </a:rPr>
              <a:t>In  circuit  switching	network,  a  dedicated	communication path is established between two stations through the nodes of the network. Ex-telephone network</a:t>
            </a:r>
          </a:p>
          <a:p>
            <a:pPr marL="11111" indent="0">
              <a:lnSpc>
                <a:spcPts val="1837"/>
              </a:lnSpc>
              <a:spcBef>
                <a:spcPts val="13"/>
              </a:spcBef>
              <a:buClr>
                <a:srgbClr val="0AD0D9"/>
              </a:buClr>
              <a:buSzPct val="94000"/>
              <a:buNone/>
              <a:tabLst>
                <a:tab pos="285706" algn="l"/>
                <a:tab pos="287293" algn="l"/>
              </a:tabLst>
            </a:pPr>
            <a:endParaRPr lang="en-US" sz="2000" dirty="0">
              <a:latin typeface="Constantia" pitchFamily="18" charset="0"/>
            </a:endParaRPr>
          </a:p>
          <a:p>
            <a:pPr marL="285706" indent="-274595" algn="just">
              <a:lnSpc>
                <a:spcPct val="80000"/>
              </a:lnSpc>
              <a:spcBef>
                <a:spcPts val="413"/>
              </a:spcBef>
              <a:buClr>
                <a:srgbClr val="0AD0D9"/>
              </a:buClr>
              <a:buSzPct val="94000"/>
              <a:buFont typeface="Wingdings 2" pitchFamily="18" charset="2"/>
              <a:buChar char=""/>
              <a:tabLst>
                <a:tab pos="285706" algn="l"/>
                <a:tab pos="287293" algn="l"/>
              </a:tabLst>
            </a:pPr>
            <a:r>
              <a:rPr lang="en-US" sz="2000" dirty="0">
                <a:latin typeface="Constantia" pitchFamily="18" charset="0"/>
              </a:rPr>
              <a:t>In packet switching network, data are sent out in a sequence of small chunks called  packets. Each packet is passed through the network from node to node along some  path leading from source to destination. In this data rate is 64 Kbps.</a:t>
            </a:r>
          </a:p>
          <a:p>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839200" y="152401"/>
            <a:ext cx="1828800" cy="513347"/>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Tree>
    <p:extLst>
      <p:ext uri="{BB962C8B-B14F-4D97-AF65-F5344CB8AC3E}">
        <p14:creationId xmlns:p14="http://schemas.microsoft.com/office/powerpoint/2010/main" val="4130482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5447" y="1040263"/>
            <a:ext cx="10515600" cy="1634751"/>
          </a:xfrm>
        </p:spPr>
        <p:txBody>
          <a:bodyPr>
            <a:normAutofit lnSpcReduction="10000"/>
          </a:bodyPr>
          <a:lstStyle/>
          <a:p>
            <a:pPr marL="0" indent="0" algn="just">
              <a:buNone/>
            </a:pPr>
            <a:r>
              <a:rPr lang="en-US" sz="2000" dirty="0"/>
              <a:t>In a circuit-switching network, a dedicated communications</a:t>
            </a:r>
            <a:r>
              <a:rPr lang="en-US" sz="2000" b="1" dirty="0"/>
              <a:t> </a:t>
            </a:r>
            <a:r>
              <a:rPr lang="en-US" sz="2000" dirty="0"/>
              <a:t>path is established between two stations through the nodes of the network. That path is a connected sequence of physical links between nodes. On each link, a logical channel is dedicated to the connection. Data generated by the source station are transmitted along the dedicated path as rapidly as possible. At each node, incoming data are routed or switched to the appropriate outgoing channel without delay. The most common example of circuit switching is the telephone network.</a:t>
            </a:r>
            <a:endParaRPr lang="en-IN" sz="2000" dirty="0"/>
          </a:p>
        </p:txBody>
      </p:sp>
      <p:pic>
        <p:nvPicPr>
          <p:cNvPr id="4" name="Picture 2"/>
          <p:cNvPicPr>
            <a:picLocks noChangeAspect="1" noChangeArrowheads="1"/>
          </p:cNvPicPr>
          <p:nvPr/>
        </p:nvPicPr>
        <p:blipFill>
          <a:blip r:embed="rId2" cstate="print"/>
          <a:srcRect/>
          <a:stretch>
            <a:fillRect/>
          </a:stretch>
        </p:blipFill>
        <p:spPr bwMode="auto">
          <a:xfrm>
            <a:off x="8763000" y="152401"/>
            <a:ext cx="1905000" cy="534737"/>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pic>
        <p:nvPicPr>
          <p:cNvPr id="6" name="Picture 5"/>
          <p:cNvPicPr>
            <a:picLocks noChangeAspect="1"/>
          </p:cNvPicPr>
          <p:nvPr/>
        </p:nvPicPr>
        <p:blipFill>
          <a:blip r:embed="rId3"/>
          <a:stretch>
            <a:fillRect/>
          </a:stretch>
        </p:blipFill>
        <p:spPr>
          <a:xfrm>
            <a:off x="1813672" y="2675014"/>
            <a:ext cx="7534275" cy="3838575"/>
          </a:xfrm>
          <a:prstGeom prst="rect">
            <a:avLst/>
          </a:prstGeom>
        </p:spPr>
      </p:pic>
      <p:sp>
        <p:nvSpPr>
          <p:cNvPr id="7" name="Title 1"/>
          <p:cNvSpPr>
            <a:spLocks noGrp="1"/>
          </p:cNvSpPr>
          <p:nvPr>
            <p:ph type="title"/>
          </p:nvPr>
        </p:nvSpPr>
        <p:spPr>
          <a:xfrm>
            <a:off x="2290482" y="152401"/>
            <a:ext cx="5204012" cy="809251"/>
          </a:xfrm>
        </p:spPr>
        <p:txBody>
          <a:bodyPr/>
          <a:lstStyle/>
          <a:p>
            <a:r>
              <a:rPr lang="en-US" b="1" dirty="0"/>
              <a:t>Circuit Switching</a:t>
            </a:r>
            <a:endParaRPr lang="en-IN" dirty="0"/>
          </a:p>
        </p:txBody>
      </p:sp>
    </p:spTree>
    <p:extLst>
      <p:ext uri="{BB962C8B-B14F-4D97-AF65-F5344CB8AC3E}">
        <p14:creationId xmlns:p14="http://schemas.microsoft.com/office/powerpoint/2010/main" val="3580456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5447" y="1040263"/>
            <a:ext cx="10515600" cy="1634751"/>
          </a:xfrm>
        </p:spPr>
        <p:txBody>
          <a:bodyPr>
            <a:normAutofit fontScale="92500" lnSpcReduction="10000"/>
          </a:bodyPr>
          <a:lstStyle/>
          <a:p>
            <a:pPr algn="just"/>
            <a:r>
              <a:rPr lang="en-US" sz="2000" dirty="0"/>
              <a:t>A quite different approach is used in a packet-switching net-work. In this case, it is not necessary to dedicate transmission capacity along a path through the network. Rather, data are sent out in a sequence of small chunks, called packets. Each packet is passed through the network from node to node along some path leading from source to destination. At each node, the entire packet is received, stored briefly, and then transmitted to the next node. Packet-switching networks are commonly used for terminal-to-computer and computer-to-computer communications.</a:t>
            </a:r>
            <a:endParaRPr lang="en-IN" sz="2000" dirty="0"/>
          </a:p>
        </p:txBody>
      </p:sp>
      <p:pic>
        <p:nvPicPr>
          <p:cNvPr id="4" name="Picture 2"/>
          <p:cNvPicPr>
            <a:picLocks noChangeAspect="1" noChangeArrowheads="1"/>
          </p:cNvPicPr>
          <p:nvPr/>
        </p:nvPicPr>
        <p:blipFill>
          <a:blip r:embed="rId2" cstate="print"/>
          <a:srcRect/>
          <a:stretch>
            <a:fillRect/>
          </a:stretch>
        </p:blipFill>
        <p:spPr bwMode="auto">
          <a:xfrm>
            <a:off x="8763000" y="152401"/>
            <a:ext cx="1905000" cy="534737"/>
          </a:xfrm>
          <a:prstGeom prst="rect">
            <a:avLst/>
          </a:prstGeom>
          <a:noFill/>
          <a:ln w="9525">
            <a:noFill/>
            <a:miter lim="800000"/>
            <a:headEnd/>
            <a:tailEnd/>
          </a:ln>
        </p:spPr>
      </p:pic>
      <p:sp>
        <p:nvSpPr>
          <p:cNvPr id="5" name="Footer Placeholder 5"/>
          <p:cNvSpPr>
            <a:spLocks noGrp="1"/>
          </p:cNvSpPr>
          <p:nvPr>
            <p:ph type="ftr" sz="quarter" idx="11"/>
          </p:nvPr>
        </p:nvSpPr>
        <p:spPr>
          <a:xfrm>
            <a:off x="1093694" y="6356353"/>
            <a:ext cx="8126506" cy="501647"/>
          </a:xfrm>
        </p:spPr>
        <p:txBody>
          <a:bodyPr/>
          <a:lstStyle/>
          <a:p>
            <a:pPr algn="just"/>
            <a:r>
              <a:rPr lang="en-US" dirty="0"/>
              <a:t>Department of EECE, GIT                     Course Code and Course Title:</a:t>
            </a:r>
            <a:r>
              <a:rPr lang="en-IN" b="1" dirty="0"/>
              <a:t> 19ECS201: DATA COMMUNICATIONS</a:t>
            </a:r>
            <a:endParaRPr lang="en-US" dirty="0"/>
          </a:p>
        </p:txBody>
      </p:sp>
      <p:sp>
        <p:nvSpPr>
          <p:cNvPr id="7" name="Title 1"/>
          <p:cNvSpPr>
            <a:spLocks noGrp="1"/>
          </p:cNvSpPr>
          <p:nvPr>
            <p:ph type="title"/>
          </p:nvPr>
        </p:nvSpPr>
        <p:spPr>
          <a:xfrm>
            <a:off x="2290482" y="152401"/>
            <a:ext cx="5204012" cy="809251"/>
          </a:xfrm>
        </p:spPr>
        <p:txBody>
          <a:bodyPr/>
          <a:lstStyle/>
          <a:p>
            <a:r>
              <a:rPr lang="en-US" b="1" dirty="0"/>
              <a:t>Packet Switching</a:t>
            </a:r>
            <a:endParaRPr lang="en-IN" dirty="0"/>
          </a:p>
        </p:txBody>
      </p:sp>
      <p:pic>
        <p:nvPicPr>
          <p:cNvPr id="2" name="Picture 1"/>
          <p:cNvPicPr>
            <a:picLocks noChangeAspect="1"/>
          </p:cNvPicPr>
          <p:nvPr/>
        </p:nvPicPr>
        <p:blipFill>
          <a:blip r:embed="rId3"/>
          <a:stretch>
            <a:fillRect/>
          </a:stretch>
        </p:blipFill>
        <p:spPr>
          <a:xfrm>
            <a:off x="3438245" y="2527619"/>
            <a:ext cx="5324755" cy="4230744"/>
          </a:xfrm>
          <a:prstGeom prst="rect">
            <a:avLst/>
          </a:prstGeom>
        </p:spPr>
      </p:pic>
    </p:spTree>
    <p:extLst>
      <p:ext uri="{BB962C8B-B14F-4D97-AF65-F5344CB8AC3E}">
        <p14:creationId xmlns:p14="http://schemas.microsoft.com/office/powerpoint/2010/main" val="904004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285706" indent="-274595" algn="just">
              <a:lnSpc>
                <a:spcPct val="80000"/>
              </a:lnSpc>
              <a:spcBef>
                <a:spcPts val="413"/>
              </a:spcBef>
              <a:buClr>
                <a:srgbClr val="0AD0D9"/>
              </a:buClr>
              <a:buSzPct val="94000"/>
              <a:buFont typeface="Wingdings 2" pitchFamily="18" charset="2"/>
              <a:buChar char=""/>
              <a:tabLst>
                <a:tab pos="285706" algn="l"/>
                <a:tab pos="287293" algn="l"/>
              </a:tabLst>
            </a:pPr>
            <a:r>
              <a:rPr lang="en-US" sz="2000" dirty="0">
                <a:latin typeface="Constantia" pitchFamily="18" charset="0"/>
                <a:cs typeface="Calibri" pitchFamily="34" charset="0"/>
              </a:rPr>
              <a:t>Frame relay network was developed to take advantage of high data rates and low  error rates. </a:t>
            </a:r>
          </a:p>
          <a:p>
            <a:pPr marL="285706" indent="-274595" algn="just">
              <a:lnSpc>
                <a:spcPct val="80000"/>
              </a:lnSpc>
              <a:spcBef>
                <a:spcPts val="413"/>
              </a:spcBef>
              <a:buClr>
                <a:srgbClr val="0AD0D9"/>
              </a:buClr>
              <a:buSzPct val="94000"/>
              <a:buFont typeface="Wingdings 2" pitchFamily="18" charset="2"/>
              <a:buChar char=""/>
              <a:tabLst>
                <a:tab pos="285706" algn="l"/>
                <a:tab pos="287293" algn="l"/>
              </a:tabLst>
            </a:pPr>
            <a:r>
              <a:rPr lang="en-US" sz="2000" dirty="0">
                <a:latin typeface="Constantia" pitchFamily="18" charset="0"/>
                <a:cs typeface="Calibri" pitchFamily="34" charset="0"/>
              </a:rPr>
              <a:t>ATM networks sometimes referred to as Cell relay. It is a culmination of  developments in circuit switching and packet switching. The result is ATM is  designed to work in the range of 10s and 100s of Mbps and in the </a:t>
            </a:r>
            <a:r>
              <a:rPr lang="en-US" sz="2000" dirty="0" err="1">
                <a:latin typeface="Constantia" pitchFamily="18" charset="0"/>
                <a:cs typeface="Calibri" pitchFamily="34" charset="0"/>
              </a:rPr>
              <a:t>Gbps</a:t>
            </a:r>
            <a:r>
              <a:rPr lang="en-US" sz="2000" dirty="0">
                <a:latin typeface="Constantia" pitchFamily="18" charset="0"/>
                <a:cs typeface="Calibri" pitchFamily="34" charset="0"/>
              </a:rPr>
              <a:t> range.</a:t>
            </a:r>
          </a:p>
          <a:p>
            <a:pPr marL="285706" indent="-274595" algn="just">
              <a:lnSpc>
                <a:spcPct val="80000"/>
              </a:lnSpc>
              <a:spcBef>
                <a:spcPts val="400"/>
              </a:spcBef>
              <a:buClr>
                <a:srgbClr val="0AD0D9"/>
              </a:buClr>
              <a:buSzPct val="94000"/>
              <a:buFont typeface="Wingdings 2" pitchFamily="18" charset="2"/>
              <a:buChar char=""/>
              <a:tabLst>
                <a:tab pos="285706" algn="l"/>
                <a:tab pos="287293" algn="l"/>
              </a:tabLst>
            </a:pPr>
            <a:r>
              <a:rPr lang="en-US" sz="2000" dirty="0">
                <a:latin typeface="Constantia" pitchFamily="18" charset="0"/>
                <a:cs typeface="Calibri" pitchFamily="34" charset="0"/>
              </a:rPr>
              <a:t>The most difference in between Frame relay and ATM networks is that frame relay  uses variable length packets called frames and ATM uses fixed length packets called  cells.</a:t>
            </a:r>
          </a:p>
          <a:p>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763000" y="152401"/>
            <a:ext cx="1905000" cy="534737"/>
          </a:xfrm>
          <a:prstGeom prst="rect">
            <a:avLst/>
          </a:prstGeom>
          <a:noFill/>
          <a:ln w="9525">
            <a:noFill/>
            <a:miter lim="800000"/>
            <a:headEnd/>
            <a:tailEnd/>
          </a:ln>
        </p:spPr>
      </p:pic>
      <p:sp>
        <p:nvSpPr>
          <p:cNvPr id="5"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sp>
        <p:nvSpPr>
          <p:cNvPr id="6" name="Title 1"/>
          <p:cNvSpPr>
            <a:spLocks noGrp="1"/>
          </p:cNvSpPr>
          <p:nvPr>
            <p:ph type="title"/>
          </p:nvPr>
        </p:nvSpPr>
        <p:spPr>
          <a:xfrm>
            <a:off x="838200" y="365125"/>
            <a:ext cx="6692153" cy="1325563"/>
          </a:xfrm>
        </p:spPr>
        <p:txBody>
          <a:bodyPr/>
          <a:lstStyle/>
          <a:p>
            <a:r>
              <a:rPr lang="en-IN" dirty="0"/>
              <a:t>Wide </a:t>
            </a:r>
            <a:r>
              <a:rPr lang="en-IN" spc="-20" dirty="0"/>
              <a:t>Area </a:t>
            </a:r>
            <a:r>
              <a:rPr lang="en-IN" spc="-15" dirty="0"/>
              <a:t>Network</a:t>
            </a:r>
            <a:r>
              <a:rPr lang="en-IN" spc="-70" dirty="0"/>
              <a:t> </a:t>
            </a:r>
            <a:r>
              <a:rPr lang="en-IN" spc="-50" dirty="0"/>
              <a:t>(WAN)</a:t>
            </a:r>
            <a:endParaRPr lang="en-IN" dirty="0"/>
          </a:p>
        </p:txBody>
      </p:sp>
    </p:spTree>
    <p:extLst>
      <p:ext uri="{BB962C8B-B14F-4D97-AF65-F5344CB8AC3E}">
        <p14:creationId xmlns:p14="http://schemas.microsoft.com/office/powerpoint/2010/main" val="1677896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97" y="1"/>
            <a:ext cx="4204137" cy="746234"/>
          </a:xfrm>
        </p:spPr>
        <p:txBody>
          <a:bodyPr/>
          <a:lstStyle/>
          <a:p>
            <a:r>
              <a:rPr lang="en-IN" b="1" dirty="0"/>
              <a:t>Comparison</a:t>
            </a:r>
          </a:p>
        </p:txBody>
      </p:sp>
      <p:pic>
        <p:nvPicPr>
          <p:cNvPr id="5" name="Picture 2"/>
          <p:cNvPicPr>
            <a:picLocks noChangeAspect="1" noChangeArrowheads="1"/>
          </p:cNvPicPr>
          <p:nvPr/>
        </p:nvPicPr>
        <p:blipFill>
          <a:blip r:embed="rId2" cstate="print"/>
          <a:srcRect/>
          <a:stretch>
            <a:fillRect/>
          </a:stretch>
        </p:blipFill>
        <p:spPr bwMode="auto">
          <a:xfrm>
            <a:off x="10260565" y="152400"/>
            <a:ext cx="1676400" cy="470568"/>
          </a:xfrm>
          <a:prstGeom prst="rect">
            <a:avLst/>
          </a:prstGeom>
          <a:noFill/>
          <a:ln w="9525">
            <a:noFill/>
            <a:miter lim="800000"/>
            <a:headEnd/>
            <a:tailEnd/>
          </a:ln>
        </p:spPr>
      </p:pic>
      <p:sp>
        <p:nvSpPr>
          <p:cNvPr id="6" name="Footer Placeholder 5"/>
          <p:cNvSpPr>
            <a:spLocks noGrp="1"/>
          </p:cNvSpPr>
          <p:nvPr>
            <p:ph type="ftr" sz="quarter" idx="11"/>
          </p:nvPr>
        </p:nvSpPr>
        <p:spPr>
          <a:xfrm>
            <a:off x="4648200" y="6356353"/>
            <a:ext cx="4572000" cy="365125"/>
          </a:xfrm>
        </p:spPr>
        <p:txBody>
          <a:bodyPr/>
          <a:lstStyle/>
          <a:p>
            <a:r>
              <a:rPr lang="en-US" dirty="0"/>
              <a:t>Department of EECE, GIT                            </a:t>
            </a:r>
          </a:p>
          <a:p>
            <a:r>
              <a:rPr lang="en-US" dirty="0"/>
              <a:t>Course Code and Course Title:</a:t>
            </a:r>
            <a:r>
              <a:rPr lang="en-IN" b="1" dirty="0"/>
              <a:t> 19ECS201: DATA COMMUNICATIONS</a:t>
            </a:r>
            <a:endParaRPr lang="en-US" dirty="0"/>
          </a:p>
        </p:txBody>
      </p:sp>
      <p:pic>
        <p:nvPicPr>
          <p:cNvPr id="7" name="Picture 6"/>
          <p:cNvPicPr>
            <a:picLocks noChangeAspect="1"/>
          </p:cNvPicPr>
          <p:nvPr/>
        </p:nvPicPr>
        <p:blipFill>
          <a:blip r:embed="rId3"/>
          <a:stretch>
            <a:fillRect/>
          </a:stretch>
        </p:blipFill>
        <p:spPr>
          <a:xfrm>
            <a:off x="430924" y="609600"/>
            <a:ext cx="8523890" cy="6111878"/>
          </a:xfrm>
          <a:prstGeom prst="rect">
            <a:avLst/>
          </a:prstGeom>
        </p:spPr>
      </p:pic>
    </p:spTree>
    <p:extLst>
      <p:ext uri="{BB962C8B-B14F-4D97-AF65-F5344CB8AC3E}">
        <p14:creationId xmlns:p14="http://schemas.microsoft.com/office/powerpoint/2010/main" val="3036140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5289" y="221375"/>
            <a:ext cx="3911082" cy="886408"/>
          </a:xfrm>
        </p:spPr>
        <p:txBody>
          <a:bodyPr>
            <a:normAutofit fontScale="90000"/>
          </a:bodyPr>
          <a:lstStyle/>
          <a:p>
            <a:r>
              <a:rPr lang="en-IN" b="1" dirty="0">
                <a:solidFill>
                  <a:srgbClr val="C00000"/>
                </a:solidFill>
                <a:latin typeface="+mn-lt"/>
              </a:rPr>
              <a:t>Network Devices</a:t>
            </a:r>
          </a:p>
        </p:txBody>
      </p:sp>
      <p:sp>
        <p:nvSpPr>
          <p:cNvPr id="3" name="Content Placeholder 2"/>
          <p:cNvSpPr>
            <a:spLocks noGrp="1"/>
          </p:cNvSpPr>
          <p:nvPr>
            <p:ph idx="1"/>
          </p:nvPr>
        </p:nvSpPr>
        <p:spPr>
          <a:xfrm>
            <a:off x="501017" y="1230930"/>
            <a:ext cx="10515600" cy="4351338"/>
          </a:xfrm>
        </p:spPr>
        <p:txBody>
          <a:bodyPr>
            <a:normAutofit/>
          </a:bodyPr>
          <a:lstStyle/>
          <a:p>
            <a:pPr marL="0" indent="0" algn="just" fontAlgn="base">
              <a:buNone/>
            </a:pPr>
            <a:r>
              <a:rPr lang="en-IN" b="1" dirty="0"/>
              <a:t>1. Repeater</a:t>
            </a:r>
            <a:r>
              <a:rPr lang="en-IN" dirty="0"/>
              <a:t> – A repeater operates at the physical layer. Its job is to regenerate the signal over the same network before the signal becomes too weak or corrupted so as to extend the length to which the signal can be transmitted over the same network. An important point to be noted about repeaters is that they do not amplify the signal. When the signal becomes weak, they copy the signal bit by bit and regenerate it at the original strength. It is a 2 port device.</a:t>
            </a:r>
          </a:p>
          <a:p>
            <a:pPr marL="0" indent="0" algn="just">
              <a:buNone/>
            </a:pPr>
            <a:br>
              <a:rPr lang="en-IN" dirty="0"/>
            </a:b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1026" name="Picture 2" descr="Difference Between Repeaters, Bridges, Routers, Cables And Gate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7617" y="4441472"/>
            <a:ext cx="3962400" cy="145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20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5289" y="221375"/>
            <a:ext cx="3911082" cy="886408"/>
          </a:xfrm>
        </p:spPr>
        <p:txBody>
          <a:bodyPr>
            <a:normAutofit fontScale="90000"/>
          </a:bodyPr>
          <a:lstStyle/>
          <a:p>
            <a:r>
              <a:rPr lang="en-IN" b="1" dirty="0">
                <a:solidFill>
                  <a:srgbClr val="C00000"/>
                </a:solidFill>
                <a:latin typeface="+mn-lt"/>
              </a:rPr>
              <a:t>Network Devices</a:t>
            </a:r>
          </a:p>
        </p:txBody>
      </p:sp>
      <p:sp>
        <p:nvSpPr>
          <p:cNvPr id="3" name="Content Placeholder 2"/>
          <p:cNvSpPr>
            <a:spLocks noGrp="1"/>
          </p:cNvSpPr>
          <p:nvPr>
            <p:ph idx="1"/>
          </p:nvPr>
        </p:nvSpPr>
        <p:spPr>
          <a:xfrm>
            <a:off x="491687" y="1338620"/>
            <a:ext cx="10515600" cy="1871111"/>
          </a:xfrm>
        </p:spPr>
        <p:txBody>
          <a:bodyPr>
            <a:normAutofit fontScale="92500" lnSpcReduction="20000"/>
          </a:bodyPr>
          <a:lstStyle/>
          <a:p>
            <a:pPr marL="0" indent="0" algn="just" fontAlgn="base">
              <a:buNone/>
            </a:pPr>
            <a:r>
              <a:rPr lang="en-IN" b="1" dirty="0"/>
              <a:t>2. Hub</a:t>
            </a:r>
            <a:r>
              <a:rPr lang="en-IN" dirty="0"/>
              <a:t> –  A hub is basically a multiport repeater. A hub connects multiple wires coming from different branches, for example, the connector in star topology which connects different stations. Hubs cannot filter data, so data packets are sent to all connected devices.   Also, they do not have intelligence to find out best path for data packets which leads to inefficiencies and wastage.</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2050" name="Picture 2" descr="What is Hub in Networking | Types of HUB and its functi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7315" y="3067344"/>
            <a:ext cx="4773234" cy="2684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02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5289" y="221375"/>
            <a:ext cx="3911082" cy="886408"/>
          </a:xfrm>
        </p:spPr>
        <p:txBody>
          <a:bodyPr>
            <a:normAutofit fontScale="90000"/>
          </a:bodyPr>
          <a:lstStyle/>
          <a:p>
            <a:r>
              <a:rPr lang="en-IN" b="1" dirty="0">
                <a:solidFill>
                  <a:srgbClr val="C00000"/>
                </a:solidFill>
                <a:latin typeface="+mn-lt"/>
              </a:rPr>
              <a:t>Network Devices</a:t>
            </a:r>
          </a:p>
        </p:txBody>
      </p:sp>
      <p:sp>
        <p:nvSpPr>
          <p:cNvPr id="3" name="Content Placeholder 2"/>
          <p:cNvSpPr>
            <a:spLocks noGrp="1"/>
          </p:cNvSpPr>
          <p:nvPr>
            <p:ph idx="1"/>
          </p:nvPr>
        </p:nvSpPr>
        <p:spPr>
          <a:xfrm>
            <a:off x="491687" y="1440979"/>
            <a:ext cx="10515600" cy="2169968"/>
          </a:xfrm>
        </p:spPr>
        <p:txBody>
          <a:bodyPr>
            <a:normAutofit fontScale="85000" lnSpcReduction="10000"/>
          </a:bodyPr>
          <a:lstStyle/>
          <a:p>
            <a:pPr marL="0" indent="0" algn="just" fontAlgn="base">
              <a:buNone/>
            </a:pPr>
            <a:r>
              <a:rPr lang="en-IN" b="1" dirty="0"/>
              <a:t>3. Bridge</a:t>
            </a:r>
            <a:r>
              <a:rPr lang="en-IN" dirty="0"/>
              <a:t> – A bridge operates at data link layer. A bridge is a repeater, with add on the functionality of filtering content by reading the MAC addresses of source and destination. It is also used for interconnecting two LANs working on the same protocol. It has a single input and single output port, thus making it a 2 port device.</a:t>
            </a:r>
          </a:p>
          <a:p>
            <a:pPr marL="0" indent="0" algn="just">
              <a:buNone/>
            </a:pPr>
            <a:br>
              <a:rPr lang="en-IN" dirty="0"/>
            </a:b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3076" name="Picture 4" descr="Bridges – What is Bridges? Bridge Protoc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412672"/>
            <a:ext cx="476250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918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5289" y="221375"/>
            <a:ext cx="3911082" cy="886408"/>
          </a:xfrm>
        </p:spPr>
        <p:txBody>
          <a:bodyPr>
            <a:normAutofit fontScale="90000"/>
          </a:bodyPr>
          <a:lstStyle/>
          <a:p>
            <a:r>
              <a:rPr lang="en-IN" b="1" dirty="0">
                <a:solidFill>
                  <a:srgbClr val="C00000"/>
                </a:solidFill>
                <a:latin typeface="+mn-lt"/>
              </a:rPr>
              <a:t>Network Devices</a:t>
            </a:r>
          </a:p>
        </p:txBody>
      </p:sp>
      <p:sp>
        <p:nvSpPr>
          <p:cNvPr id="3" name="Content Placeholder 2"/>
          <p:cNvSpPr>
            <a:spLocks noGrp="1"/>
          </p:cNvSpPr>
          <p:nvPr>
            <p:ph idx="1"/>
          </p:nvPr>
        </p:nvSpPr>
        <p:spPr>
          <a:xfrm>
            <a:off x="491687" y="1440980"/>
            <a:ext cx="10515600" cy="2048916"/>
          </a:xfrm>
        </p:spPr>
        <p:txBody>
          <a:bodyPr>
            <a:normAutofit fontScale="92500" lnSpcReduction="10000"/>
          </a:bodyPr>
          <a:lstStyle/>
          <a:p>
            <a:pPr marL="0" indent="0" algn="just" fontAlgn="base">
              <a:buNone/>
            </a:pPr>
            <a:r>
              <a:rPr lang="en-IN" b="1" dirty="0"/>
              <a:t>4. Switch</a:t>
            </a:r>
            <a:r>
              <a:rPr lang="en-IN" dirty="0"/>
              <a:t> – A switch is a multiport bridge with a buffer and a design that can boost its efficiency(a large number of ports imply less traffic) and performance. A switch is a data link layer device. The switch can perform error checking before forwarding data, that makes it very efficient as it does not forward packets that have errors and forward good packets selectively to correct port only. </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4098" name="Picture 2" descr="What is switch in Networking and How it works | LEARNABHI.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493" y="3162226"/>
            <a:ext cx="5745028" cy="323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17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5289" y="221375"/>
            <a:ext cx="3911082" cy="886408"/>
          </a:xfrm>
        </p:spPr>
        <p:txBody>
          <a:bodyPr>
            <a:normAutofit fontScale="90000"/>
          </a:bodyPr>
          <a:lstStyle/>
          <a:p>
            <a:r>
              <a:rPr lang="en-IN" b="1" dirty="0">
                <a:solidFill>
                  <a:srgbClr val="C00000"/>
                </a:solidFill>
                <a:latin typeface="+mn-lt"/>
              </a:rPr>
              <a:t>Network Devices</a:t>
            </a:r>
          </a:p>
        </p:txBody>
      </p:sp>
      <p:sp>
        <p:nvSpPr>
          <p:cNvPr id="3" name="Content Placeholder 2"/>
          <p:cNvSpPr>
            <a:spLocks noGrp="1"/>
          </p:cNvSpPr>
          <p:nvPr>
            <p:ph idx="1"/>
          </p:nvPr>
        </p:nvSpPr>
        <p:spPr>
          <a:xfrm>
            <a:off x="529010" y="1198385"/>
            <a:ext cx="10515600" cy="1972278"/>
          </a:xfrm>
        </p:spPr>
        <p:txBody>
          <a:bodyPr>
            <a:normAutofit fontScale="92500"/>
          </a:bodyPr>
          <a:lstStyle/>
          <a:p>
            <a:pPr marL="0" indent="0" algn="just" fontAlgn="base">
              <a:buNone/>
            </a:pPr>
            <a:r>
              <a:rPr lang="en-IN" b="1" dirty="0"/>
              <a:t>5. Router - </a:t>
            </a:r>
            <a:r>
              <a:rPr lang="en-IN" dirty="0"/>
              <a:t>A router is a device like a switch that routes data packets based on their IP addresses. Router is mainly a Network Layer device. Routers normally connect LANs and WANs together and have a dynamically updating routing table based on which they make decisions on routing the data packets. Router divide broadcast domains of hosts connected through it.</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5122" name="Picture 2" descr="Backbone network components (Data Communications and Networ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559" y="3261265"/>
            <a:ext cx="4720541" cy="268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362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741" y="178080"/>
            <a:ext cx="6046694" cy="809251"/>
          </a:xfrm>
        </p:spPr>
        <p:txBody>
          <a:bodyPr/>
          <a:lstStyle/>
          <a:p>
            <a:pPr algn="ctr"/>
            <a:r>
              <a:rPr lang="en-IN" b="1" dirty="0">
                <a:solidFill>
                  <a:srgbClr val="C00000"/>
                </a:solidFill>
              </a:rPr>
              <a:t>Syllabus</a:t>
            </a:r>
          </a:p>
        </p:txBody>
      </p:sp>
      <p:sp>
        <p:nvSpPr>
          <p:cNvPr id="3" name="Content Placeholder 2"/>
          <p:cNvSpPr>
            <a:spLocks noGrp="1"/>
          </p:cNvSpPr>
          <p:nvPr>
            <p:ph idx="1"/>
          </p:nvPr>
        </p:nvSpPr>
        <p:spPr>
          <a:xfrm>
            <a:off x="640976" y="987331"/>
            <a:ext cx="10515600" cy="5547940"/>
          </a:xfrm>
        </p:spPr>
        <p:txBody>
          <a:bodyPr>
            <a:normAutofit fontScale="55000" lnSpcReduction="20000"/>
          </a:bodyPr>
          <a:lstStyle/>
          <a:p>
            <a:pPr marL="0" indent="0" algn="just">
              <a:buNone/>
            </a:pPr>
            <a:r>
              <a:rPr lang="en-US" b="1" dirty="0"/>
              <a:t>Unit I: Data communication, Data networking and the Internet: </a:t>
            </a:r>
            <a:r>
              <a:rPr lang="en-US" dirty="0"/>
              <a:t>A communication model, data communications, networks, the Internet. Protocol Architecture: Need for protocol architecture, TCP/IP protocol architecture, OSI model, TCP/IP </a:t>
            </a:r>
            <a:r>
              <a:rPr lang="en-US" dirty="0" err="1"/>
              <a:t>Vs</a:t>
            </a:r>
            <a:r>
              <a:rPr lang="en-US" dirty="0"/>
              <a:t> OSI model.</a:t>
            </a:r>
          </a:p>
          <a:p>
            <a:pPr marL="0" indent="0" algn="just">
              <a:buNone/>
            </a:pPr>
            <a:endParaRPr lang="en-IN" dirty="0"/>
          </a:p>
          <a:p>
            <a:pPr marL="0" indent="0" algn="just">
              <a:buNone/>
            </a:pPr>
            <a:r>
              <a:rPr lang="en-US" b="1" dirty="0"/>
              <a:t>Unit II: Data transmission: </a:t>
            </a:r>
            <a:r>
              <a:rPr lang="en-US" dirty="0"/>
              <a:t>Concepts and terminology, analog and digital data transmission, transmission impairments, channel capacity. Transmission Media: Guided and unguided </a:t>
            </a:r>
            <a:endParaRPr lang="en-IN" dirty="0"/>
          </a:p>
          <a:p>
            <a:pPr marL="0" indent="0" algn="just">
              <a:buNone/>
            </a:pPr>
            <a:r>
              <a:rPr lang="en-US" dirty="0"/>
              <a:t> </a:t>
            </a:r>
            <a:endParaRPr lang="en-IN" dirty="0"/>
          </a:p>
          <a:p>
            <a:pPr marL="0" indent="0" algn="just">
              <a:buNone/>
            </a:pPr>
            <a:r>
              <a:rPr lang="en-US" b="1" dirty="0"/>
              <a:t>Unit III: Signal encoding techniques: </a:t>
            </a:r>
            <a:r>
              <a:rPr lang="en-US" dirty="0"/>
              <a:t>Digital data to digital signals, digital data to analog signals, analog data to digital signals, analog data to analog signals.</a:t>
            </a:r>
            <a:endParaRPr lang="en-IN" dirty="0"/>
          </a:p>
          <a:p>
            <a:pPr marL="0" indent="0" algn="just">
              <a:buNone/>
            </a:pPr>
            <a:r>
              <a:rPr lang="en-US" dirty="0"/>
              <a:t> </a:t>
            </a:r>
            <a:endParaRPr lang="en-IN" dirty="0"/>
          </a:p>
          <a:p>
            <a:pPr marL="0" indent="0" algn="just">
              <a:buNone/>
            </a:pPr>
            <a:r>
              <a:rPr lang="en-US" b="1" dirty="0"/>
              <a:t>Unit IV: Digital Data Communication Techniques: </a:t>
            </a:r>
            <a:r>
              <a:rPr lang="en-US" dirty="0"/>
              <a:t>Asynchronous and synchronous transmission, types of errors, error detection techniques, error correction techniques (single bit)</a:t>
            </a:r>
            <a:endParaRPr lang="en-IN" dirty="0"/>
          </a:p>
          <a:p>
            <a:pPr marL="0" indent="0" algn="just">
              <a:buNone/>
            </a:pPr>
            <a:r>
              <a:rPr lang="en-US" dirty="0"/>
              <a:t>Data link control protocols: Flow control, error control, high level data link control (HDLC) protocol.</a:t>
            </a:r>
            <a:endParaRPr lang="en-IN" dirty="0"/>
          </a:p>
          <a:p>
            <a:pPr marL="0" indent="0" algn="just">
              <a:buNone/>
            </a:pPr>
            <a:r>
              <a:rPr lang="en-US" dirty="0"/>
              <a:t> </a:t>
            </a:r>
            <a:endParaRPr lang="en-IN" dirty="0"/>
          </a:p>
          <a:p>
            <a:pPr marL="0" indent="0" algn="just">
              <a:buNone/>
            </a:pPr>
            <a:r>
              <a:rPr lang="en-US" b="1" dirty="0"/>
              <a:t>Unit V: Multiplexing: </a:t>
            </a:r>
            <a:r>
              <a:rPr lang="en-US" dirty="0"/>
              <a:t>Frequency division multiplexing, characteristics, synchronous time division multiplexing, characteristics. statistical time division multiplexing, characteristics.</a:t>
            </a:r>
            <a:endParaRPr lang="en-IN" dirty="0"/>
          </a:p>
          <a:p>
            <a:pPr marL="0" indent="0" algn="just">
              <a:buNone/>
            </a:pPr>
            <a:r>
              <a:rPr lang="en-US" dirty="0"/>
              <a:t> </a:t>
            </a:r>
            <a:endParaRPr lang="en-IN" dirty="0"/>
          </a:p>
          <a:p>
            <a:pPr marL="0" indent="0" algn="just">
              <a:buNone/>
            </a:pPr>
            <a:r>
              <a:rPr lang="en-US" b="1" dirty="0"/>
              <a:t>Text Book(s): </a:t>
            </a:r>
            <a:r>
              <a:rPr lang="en-US" dirty="0"/>
              <a:t>1 William Stallings, Data and Computer Communications, 8/e, Pearson Education., 2013.</a:t>
            </a:r>
            <a:endParaRPr lang="en-IN" dirty="0"/>
          </a:p>
          <a:p>
            <a:pPr marL="0" indent="0" algn="just">
              <a:buNone/>
            </a:pPr>
            <a:r>
              <a:rPr lang="en-US" dirty="0"/>
              <a:t> </a:t>
            </a:r>
            <a:endParaRPr lang="en-IN" dirty="0"/>
          </a:p>
          <a:p>
            <a:pPr marL="0" indent="0" algn="just">
              <a:buNone/>
            </a:pPr>
            <a:r>
              <a:rPr lang="en-US" b="1" dirty="0"/>
              <a:t>References:</a:t>
            </a:r>
            <a:endParaRPr lang="en-IN" b="1" dirty="0"/>
          </a:p>
          <a:p>
            <a:pPr marL="0" lvl="0" indent="0" algn="just">
              <a:buNone/>
            </a:pPr>
            <a:r>
              <a:rPr lang="en-US" dirty="0"/>
              <a:t>1. Fred </a:t>
            </a:r>
            <a:r>
              <a:rPr lang="en-US" dirty="0" err="1"/>
              <a:t>Harshall</a:t>
            </a:r>
            <a:r>
              <a:rPr lang="en-US" dirty="0"/>
              <a:t>, Data Communications, Computer Networks and Open systems,4/e, Pearson Education, 2005.</a:t>
            </a:r>
            <a:endParaRPr lang="en-IN" dirty="0"/>
          </a:p>
          <a:p>
            <a:pPr marL="0" lvl="0" indent="0" algn="just">
              <a:buNone/>
            </a:pPr>
            <a:r>
              <a:rPr lang="en-US" dirty="0"/>
              <a:t>2. </a:t>
            </a:r>
            <a:r>
              <a:rPr lang="en-US" dirty="0" err="1"/>
              <a:t>Behrouz</a:t>
            </a:r>
            <a:r>
              <a:rPr lang="en-US" dirty="0"/>
              <a:t> A </a:t>
            </a:r>
            <a:r>
              <a:rPr lang="en-US" dirty="0" err="1"/>
              <a:t>Forouzan</a:t>
            </a:r>
            <a:r>
              <a:rPr lang="en-US" dirty="0"/>
              <a:t>, Data Communications and Networking, 4/e, McGraw Hill, 2012.</a:t>
            </a:r>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5"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6"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250936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5289" y="221375"/>
            <a:ext cx="3911082" cy="886408"/>
          </a:xfrm>
        </p:spPr>
        <p:txBody>
          <a:bodyPr>
            <a:normAutofit fontScale="90000"/>
          </a:bodyPr>
          <a:lstStyle/>
          <a:p>
            <a:r>
              <a:rPr lang="en-IN" b="1" dirty="0">
                <a:solidFill>
                  <a:srgbClr val="C00000"/>
                </a:solidFill>
                <a:latin typeface="+mn-lt"/>
              </a:rPr>
              <a:t>Network Devices</a:t>
            </a:r>
          </a:p>
        </p:txBody>
      </p:sp>
      <p:sp>
        <p:nvSpPr>
          <p:cNvPr id="3" name="Content Placeholder 2"/>
          <p:cNvSpPr>
            <a:spLocks noGrp="1"/>
          </p:cNvSpPr>
          <p:nvPr>
            <p:ph idx="1"/>
          </p:nvPr>
        </p:nvSpPr>
        <p:spPr>
          <a:xfrm>
            <a:off x="482357" y="1107784"/>
            <a:ext cx="10515600" cy="1896674"/>
          </a:xfrm>
        </p:spPr>
        <p:txBody>
          <a:bodyPr>
            <a:normAutofit fontScale="92500" lnSpcReduction="20000"/>
          </a:bodyPr>
          <a:lstStyle/>
          <a:p>
            <a:pPr marL="0" indent="0" algn="just" fontAlgn="base">
              <a:buNone/>
            </a:pPr>
            <a:r>
              <a:rPr lang="en-IN" b="1" dirty="0"/>
              <a:t>6. Gateway</a:t>
            </a:r>
            <a:r>
              <a:rPr lang="en-IN" dirty="0"/>
              <a:t> – A gateway, as the name suggests, is a passage to connect two networks together that may work upon different networking models. They basically work as the messenger agents that take data from one system, interpret it, and transfer it to another system. Gateways are also called protocol converters and can operate at any network layer. Gateways are generally more complex than switch or router.</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6146" name="Picture 2" descr="What is Gateway | Function of gateway in computer network | Difference  between Gateway and Router -… | Computer basics, Computer network, Computer  networking bas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289" y="3084684"/>
            <a:ext cx="3766522" cy="282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3600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5289" y="221375"/>
            <a:ext cx="3911082" cy="886408"/>
          </a:xfrm>
        </p:spPr>
        <p:txBody>
          <a:bodyPr>
            <a:normAutofit/>
          </a:bodyPr>
          <a:lstStyle/>
          <a:p>
            <a:r>
              <a:rPr lang="en-IN" b="1" dirty="0">
                <a:solidFill>
                  <a:srgbClr val="C00000"/>
                </a:solidFill>
                <a:latin typeface="+mn-lt"/>
              </a:rPr>
              <a:t>Internet</a:t>
            </a:r>
          </a:p>
        </p:txBody>
      </p:sp>
      <p:sp>
        <p:nvSpPr>
          <p:cNvPr id="3" name="Content Placeholder 2"/>
          <p:cNvSpPr>
            <a:spLocks noGrp="1"/>
          </p:cNvSpPr>
          <p:nvPr>
            <p:ph idx="1"/>
          </p:nvPr>
        </p:nvSpPr>
        <p:spPr>
          <a:xfrm>
            <a:off x="491687" y="1440979"/>
            <a:ext cx="10515600" cy="4351338"/>
          </a:xfrm>
        </p:spPr>
        <p:txBody>
          <a:bodyPr>
            <a:normAutofit fontScale="85000" lnSpcReduction="10000"/>
          </a:bodyPr>
          <a:lstStyle/>
          <a:p>
            <a:pPr algn="just"/>
            <a:r>
              <a:rPr lang="en-US" dirty="0"/>
              <a:t>The Internet evolved from the ARPANET, which was developed in 1969 by the Advanced Research Projects Agency (ARPA) of the U.S. Department of Defense.</a:t>
            </a:r>
          </a:p>
          <a:p>
            <a:pPr algn="just"/>
            <a:r>
              <a:rPr lang="en-US" dirty="0"/>
              <a:t>It was the first operational packet-switching network. ARPANET began operations in four locations. Today the number of hosts is in the hundreds of millions, the number of users in the billions, and the number of countries participating nearing 200. The number of connections to the Internet continues to grow exponentially.</a:t>
            </a:r>
          </a:p>
          <a:p>
            <a:pPr algn="just"/>
            <a:r>
              <a:rPr lang="en-US" dirty="0"/>
              <a:t>The purpose of the Internet, is to interconnect end systems, called </a:t>
            </a:r>
            <a:r>
              <a:rPr lang="en-US" b="1" dirty="0"/>
              <a:t>hosts</a:t>
            </a:r>
            <a:r>
              <a:rPr lang="en-US" dirty="0"/>
              <a:t>; these include PCs, workstations, servers, mainframes, and so on. </a:t>
            </a:r>
          </a:p>
          <a:p>
            <a:pPr algn="just"/>
            <a:r>
              <a:rPr lang="en-US" dirty="0"/>
              <a:t>Most hosts that use the Internet are connected to a </a:t>
            </a:r>
            <a:r>
              <a:rPr lang="en-US" b="1" dirty="0"/>
              <a:t>network</a:t>
            </a:r>
            <a:r>
              <a:rPr lang="en-US" dirty="0"/>
              <a:t>, such as a local area network (LAN) or a wide area net-work (WAN). These networks are in turn connected by </a:t>
            </a:r>
            <a:r>
              <a:rPr lang="en-US" b="1" dirty="0"/>
              <a:t>routers</a:t>
            </a:r>
            <a:r>
              <a:rPr lang="en-US" dirty="0"/>
              <a:t>. Each router attaches to two or more networks. Some hosts, such as mainframes or servers, connect directly to a router rather than through a network.</a:t>
            </a:r>
            <a:endParaRPr lang="en-IN" dirty="0"/>
          </a:p>
          <a:p>
            <a:pPr algn="just"/>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2223075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049" y="214606"/>
            <a:ext cx="6159759" cy="830558"/>
          </a:xfrm>
        </p:spPr>
        <p:txBody>
          <a:bodyPr>
            <a:normAutofit/>
          </a:bodyPr>
          <a:lstStyle/>
          <a:p>
            <a:pPr algn="ctr"/>
            <a:r>
              <a:rPr lang="en-IN" b="1" dirty="0">
                <a:solidFill>
                  <a:srgbClr val="C00000"/>
                </a:solidFill>
                <a:latin typeface="+mn-lt"/>
              </a:rPr>
              <a:t>Key elements of internet</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5" name="Picture 4"/>
          <p:cNvPicPr>
            <a:picLocks noChangeAspect="1"/>
          </p:cNvPicPr>
          <p:nvPr/>
        </p:nvPicPr>
        <p:blipFill>
          <a:blip r:embed="rId3"/>
          <a:stretch>
            <a:fillRect/>
          </a:stretch>
        </p:blipFill>
        <p:spPr>
          <a:xfrm>
            <a:off x="1687219" y="1147733"/>
            <a:ext cx="7317016" cy="5106048"/>
          </a:xfrm>
          <a:prstGeom prst="rect">
            <a:avLst/>
          </a:prstGeom>
        </p:spPr>
      </p:pic>
    </p:spTree>
    <p:extLst>
      <p:ext uri="{BB962C8B-B14F-4D97-AF65-F5344CB8AC3E}">
        <p14:creationId xmlns:p14="http://schemas.microsoft.com/office/powerpoint/2010/main" val="4040817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4253" y="392823"/>
            <a:ext cx="4345344" cy="886408"/>
          </a:xfrm>
        </p:spPr>
        <p:txBody>
          <a:bodyPr>
            <a:normAutofit fontScale="90000"/>
          </a:bodyPr>
          <a:lstStyle/>
          <a:p>
            <a:r>
              <a:rPr lang="en-IN" b="1" dirty="0">
                <a:solidFill>
                  <a:srgbClr val="C00000"/>
                </a:solidFill>
                <a:latin typeface="+mn-lt"/>
              </a:rPr>
              <a:t>Internet operation</a:t>
            </a:r>
          </a:p>
        </p:txBody>
      </p:sp>
      <p:sp>
        <p:nvSpPr>
          <p:cNvPr id="3" name="Content Placeholder 2"/>
          <p:cNvSpPr>
            <a:spLocks noGrp="1"/>
          </p:cNvSpPr>
          <p:nvPr>
            <p:ph idx="1"/>
          </p:nvPr>
        </p:nvSpPr>
        <p:spPr>
          <a:xfrm>
            <a:off x="640976" y="1660849"/>
            <a:ext cx="10515600" cy="4351338"/>
          </a:xfrm>
        </p:spPr>
        <p:txBody>
          <a:bodyPr>
            <a:normAutofit/>
          </a:bodyPr>
          <a:lstStyle/>
          <a:p>
            <a:pPr algn="just"/>
            <a:r>
              <a:rPr lang="en-US" dirty="0"/>
              <a:t>A host may send data to another host anywhere on the Internet. The source host breaks the data to be sent into a sequence of packets, called </a:t>
            </a:r>
            <a:r>
              <a:rPr lang="en-US" b="1" dirty="0"/>
              <a:t>IP datagrams</a:t>
            </a:r>
            <a:r>
              <a:rPr lang="en-US" dirty="0"/>
              <a:t> or </a:t>
            </a:r>
            <a:r>
              <a:rPr lang="en-US" b="1" dirty="0"/>
              <a:t>IP packets</a:t>
            </a:r>
            <a:r>
              <a:rPr lang="en-US" dirty="0"/>
              <a:t>.</a:t>
            </a:r>
          </a:p>
          <a:p>
            <a:pPr algn="just"/>
            <a:r>
              <a:rPr lang="en-US" dirty="0"/>
              <a:t>Each packet includes a unique numeric address of the destination host. This address is referred to as an </a:t>
            </a:r>
            <a:r>
              <a:rPr lang="en-US" b="1" dirty="0"/>
              <a:t>IP</a:t>
            </a:r>
            <a:r>
              <a:rPr lang="en-US" dirty="0"/>
              <a:t> </a:t>
            </a:r>
            <a:r>
              <a:rPr lang="en-US" b="1" dirty="0"/>
              <a:t>address</a:t>
            </a:r>
            <a:r>
              <a:rPr lang="en-US" dirty="0"/>
              <a:t>, because the address is carried in an IP packet. </a:t>
            </a:r>
          </a:p>
          <a:p>
            <a:pPr algn="just"/>
            <a:r>
              <a:rPr lang="en-US" dirty="0"/>
              <a:t>Based on this destination</a:t>
            </a:r>
            <a:r>
              <a:rPr lang="en-US" b="1" dirty="0"/>
              <a:t> </a:t>
            </a:r>
            <a:r>
              <a:rPr lang="en-US" dirty="0"/>
              <a:t>address, each packet travels through a series of routers and networks from source to destination. Each router, as it receives a packet, makes a routing decision and forwards the packet along its way to the destination.</a:t>
            </a:r>
            <a:endParaRPr lang="en-IN" dirty="0"/>
          </a:p>
          <a:p>
            <a:pPr algn="just"/>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1115210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799" y="303376"/>
            <a:ext cx="6204858" cy="807098"/>
          </a:xfrm>
        </p:spPr>
        <p:txBody>
          <a:bodyPr>
            <a:normAutofit fontScale="90000"/>
          </a:bodyPr>
          <a:lstStyle/>
          <a:p>
            <a:pPr algn="ctr"/>
            <a:r>
              <a:rPr lang="en-US" b="1" dirty="0">
                <a:solidFill>
                  <a:srgbClr val="C00000"/>
                </a:solidFill>
                <a:latin typeface="+mn-lt"/>
              </a:rPr>
              <a:t>Internet Architecture</a:t>
            </a:r>
            <a:br>
              <a:rPr lang="en-IN" dirty="0">
                <a:solidFill>
                  <a:srgbClr val="C00000"/>
                </a:solidFill>
                <a:latin typeface="+mn-lt"/>
              </a:rPr>
            </a:br>
            <a:r>
              <a:rPr lang="en-IN" b="1" dirty="0">
                <a:solidFill>
                  <a:srgbClr val="C00000"/>
                </a:solidFill>
                <a:latin typeface="+mn-lt"/>
              </a:rPr>
              <a:t> </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5" name="Picture 4"/>
          <p:cNvPicPr>
            <a:picLocks noChangeAspect="1"/>
          </p:cNvPicPr>
          <p:nvPr/>
        </p:nvPicPr>
        <p:blipFill>
          <a:blip r:embed="rId3"/>
          <a:stretch>
            <a:fillRect/>
          </a:stretch>
        </p:blipFill>
        <p:spPr>
          <a:xfrm>
            <a:off x="2043406" y="914400"/>
            <a:ext cx="7469446" cy="5296332"/>
          </a:xfrm>
          <a:prstGeom prst="rect">
            <a:avLst/>
          </a:prstGeom>
        </p:spPr>
      </p:pic>
    </p:spTree>
    <p:extLst>
      <p:ext uri="{BB962C8B-B14F-4D97-AF65-F5344CB8AC3E}">
        <p14:creationId xmlns:p14="http://schemas.microsoft.com/office/powerpoint/2010/main" val="3298408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160" y="275121"/>
            <a:ext cx="3911082" cy="886408"/>
          </a:xfrm>
        </p:spPr>
        <p:txBody>
          <a:bodyPr>
            <a:normAutofit/>
          </a:bodyPr>
          <a:lstStyle/>
          <a:p>
            <a:r>
              <a:rPr lang="en-IN" b="1" dirty="0">
                <a:solidFill>
                  <a:srgbClr val="C00000"/>
                </a:solidFill>
                <a:latin typeface="+mn-lt"/>
              </a:rPr>
              <a:t>Internet</a:t>
            </a:r>
          </a:p>
        </p:txBody>
      </p:sp>
      <p:sp>
        <p:nvSpPr>
          <p:cNvPr id="3" name="Content Placeholder 2"/>
          <p:cNvSpPr>
            <a:spLocks noGrp="1"/>
          </p:cNvSpPr>
          <p:nvPr>
            <p:ph idx="1"/>
          </p:nvPr>
        </p:nvSpPr>
        <p:spPr>
          <a:xfrm>
            <a:off x="640976" y="1380396"/>
            <a:ext cx="10515600" cy="4351338"/>
          </a:xfrm>
        </p:spPr>
        <p:txBody>
          <a:bodyPr>
            <a:normAutofit lnSpcReduction="10000"/>
          </a:bodyPr>
          <a:lstStyle/>
          <a:p>
            <a:pPr algn="just"/>
            <a:r>
              <a:rPr lang="en-US" dirty="0"/>
              <a:t>A key element of the Internet is the set of hosts attached to it. Simply put, a host is a computer. Today, computers come in many forms, including mobile phones and even cars. All of these forms can be hosts on the Internet. Hosts are sometimes grouped together in a LAN.</a:t>
            </a:r>
          </a:p>
          <a:p>
            <a:pPr algn="just"/>
            <a:r>
              <a:rPr lang="en-US" dirty="0"/>
              <a:t>Individual hosts and LANs are connected to an </a:t>
            </a:r>
            <a:r>
              <a:rPr lang="en-US" b="1" dirty="0"/>
              <a:t>Internet service provider</a:t>
            </a:r>
            <a:r>
              <a:rPr lang="en-US" dirty="0"/>
              <a:t> </a:t>
            </a:r>
            <a:r>
              <a:rPr lang="en-US" b="1" dirty="0"/>
              <a:t>(ISP) </a:t>
            </a:r>
            <a:r>
              <a:rPr lang="en-US" dirty="0"/>
              <a:t>through a</a:t>
            </a:r>
            <a:r>
              <a:rPr lang="en-US" b="1" dirty="0"/>
              <a:t> point of presence (POP)</a:t>
            </a:r>
            <a:r>
              <a:rPr lang="en-US" dirty="0"/>
              <a:t>. The connection is made in a series of steps</a:t>
            </a:r>
            <a:r>
              <a:rPr lang="en-US" b="1" dirty="0"/>
              <a:t> </a:t>
            </a:r>
            <a:r>
              <a:rPr lang="en-US" dirty="0"/>
              <a:t>starting with the </a:t>
            </a:r>
            <a:r>
              <a:rPr lang="en-US" b="1" dirty="0"/>
              <a:t>customer premises equipment (CPE)</a:t>
            </a:r>
            <a:r>
              <a:rPr lang="en-US" dirty="0"/>
              <a:t>. The CPE is the communications equipment located onsite with the host.</a:t>
            </a:r>
          </a:p>
          <a:p>
            <a:pPr marL="0" indent="0" algn="just">
              <a:buNone/>
            </a:pPr>
            <a:r>
              <a:rPr lang="en-US" dirty="0"/>
              <a:t>   Example of CPE is modem</a:t>
            </a:r>
            <a:endParaRPr lang="en-IN" dirty="0"/>
          </a:p>
          <a:p>
            <a:pPr algn="just"/>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3190827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0347" y="186612"/>
            <a:ext cx="3911082" cy="886408"/>
          </a:xfrm>
        </p:spPr>
        <p:txBody>
          <a:bodyPr>
            <a:normAutofit/>
          </a:bodyPr>
          <a:lstStyle/>
          <a:p>
            <a:r>
              <a:rPr lang="en-IN" b="1" dirty="0">
                <a:solidFill>
                  <a:srgbClr val="C00000"/>
                </a:solidFill>
                <a:latin typeface="+mn-lt"/>
              </a:rPr>
              <a:t>Internet</a:t>
            </a:r>
          </a:p>
        </p:txBody>
      </p:sp>
      <p:sp>
        <p:nvSpPr>
          <p:cNvPr id="3" name="Content Placeholder 2"/>
          <p:cNvSpPr>
            <a:spLocks noGrp="1"/>
          </p:cNvSpPr>
          <p:nvPr>
            <p:ph idx="1"/>
          </p:nvPr>
        </p:nvSpPr>
        <p:spPr>
          <a:xfrm>
            <a:off x="530290" y="1380396"/>
            <a:ext cx="10515600" cy="4351338"/>
          </a:xfrm>
        </p:spPr>
        <p:txBody>
          <a:bodyPr>
            <a:normAutofit fontScale="92500"/>
          </a:bodyPr>
          <a:lstStyle/>
          <a:p>
            <a:pPr algn="just"/>
            <a:r>
              <a:rPr lang="en-US" dirty="0"/>
              <a:t>The CPE is physically attached to the “local loop” or “last mile”. This is the infrastructure between a provider’s installation and the site where the host is located. For example, a home user with a 56K modem attaches the modem to the telephone line. The telephone line is typically a pair of copper wires that runs from the house to a </a:t>
            </a:r>
            <a:r>
              <a:rPr lang="en-US" b="1" dirty="0"/>
              <a:t>central office (CO) </a:t>
            </a:r>
            <a:r>
              <a:rPr lang="en-US" dirty="0"/>
              <a:t>owned and operated by the telephone company.</a:t>
            </a:r>
          </a:p>
          <a:p>
            <a:pPr algn="just"/>
            <a:r>
              <a:rPr lang="en-US" dirty="0">
                <a:solidFill>
                  <a:srgbClr val="C00000"/>
                </a:solidFill>
              </a:rPr>
              <a:t>The local loop is the pair of copper wires running between the home and the CO. Ex: coaxial cables, optical fibers.</a:t>
            </a:r>
          </a:p>
          <a:p>
            <a:pPr algn="just"/>
            <a:r>
              <a:rPr lang="en-US" dirty="0"/>
              <a:t>The local loop provider is not necessarily the ISP. In many cases the local loop provider is the telephone company and the ISP is a large, national service organization. Often, however, the local loop provider is also the ISP.</a:t>
            </a:r>
            <a:endParaRPr lang="en-IN" dirty="0"/>
          </a:p>
          <a:p>
            <a:pPr marL="0" indent="0" algn="just">
              <a:buNone/>
            </a:pP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1925289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0347" y="186612"/>
            <a:ext cx="3911082" cy="886408"/>
          </a:xfrm>
        </p:spPr>
        <p:txBody>
          <a:bodyPr>
            <a:normAutofit/>
          </a:bodyPr>
          <a:lstStyle/>
          <a:p>
            <a:r>
              <a:rPr lang="en-IN" b="1" dirty="0">
                <a:solidFill>
                  <a:srgbClr val="C00000"/>
                </a:solidFill>
                <a:latin typeface="+mn-lt"/>
              </a:rPr>
              <a:t>Internet</a:t>
            </a:r>
          </a:p>
        </p:txBody>
      </p:sp>
      <p:sp>
        <p:nvSpPr>
          <p:cNvPr id="3" name="Content Placeholder 2"/>
          <p:cNvSpPr>
            <a:spLocks noGrp="1"/>
          </p:cNvSpPr>
          <p:nvPr>
            <p:ph idx="1"/>
          </p:nvPr>
        </p:nvSpPr>
        <p:spPr>
          <a:xfrm>
            <a:off x="530290" y="1380396"/>
            <a:ext cx="10515600" cy="4351338"/>
          </a:xfrm>
        </p:spPr>
        <p:txBody>
          <a:bodyPr>
            <a:normAutofit fontScale="77500" lnSpcReduction="20000"/>
          </a:bodyPr>
          <a:lstStyle/>
          <a:p>
            <a:pPr algn="just"/>
            <a:r>
              <a:rPr lang="en-US" dirty="0"/>
              <a:t>The ISP provides access to its larger network through a POP. </a:t>
            </a:r>
          </a:p>
          <a:p>
            <a:pPr algn="just"/>
            <a:r>
              <a:rPr lang="en-US" dirty="0"/>
              <a:t>A </a:t>
            </a:r>
            <a:r>
              <a:rPr lang="en-US" dirty="0">
                <a:solidFill>
                  <a:srgbClr val="C00000"/>
                </a:solidFill>
              </a:rPr>
              <a:t>POP is simply a facility where customers can connect to the ISP network.</a:t>
            </a:r>
            <a:r>
              <a:rPr lang="en-US" dirty="0"/>
              <a:t> The facility is sometimes owned by the ISP, but often the ISP leases space from the local loop carrier. </a:t>
            </a:r>
          </a:p>
          <a:p>
            <a:pPr algn="just"/>
            <a:r>
              <a:rPr lang="en-US" dirty="0"/>
              <a:t>A POP can be as simple as a bank of modems and an access server installed in a rack at the CO. The POPs are usually spread out over the geographic area where the provider offers service. The </a:t>
            </a:r>
            <a:r>
              <a:rPr lang="en-US" dirty="0">
                <a:solidFill>
                  <a:srgbClr val="C00000"/>
                </a:solidFill>
              </a:rPr>
              <a:t>ISP acts as a gateway to the Internet</a:t>
            </a:r>
            <a:r>
              <a:rPr lang="en-US" dirty="0"/>
              <a:t>, providing many important services. </a:t>
            </a:r>
          </a:p>
          <a:p>
            <a:pPr algn="just"/>
            <a:r>
              <a:rPr lang="en-US" dirty="0"/>
              <a:t>For most home users, the </a:t>
            </a:r>
            <a:r>
              <a:rPr lang="en-US" dirty="0">
                <a:solidFill>
                  <a:srgbClr val="C00000"/>
                </a:solidFill>
              </a:rPr>
              <a:t>ISP provides the unique numeric IP address</a:t>
            </a:r>
            <a:r>
              <a:rPr lang="en-US" dirty="0"/>
              <a:t> needed to communicate with other Internet hosts. Most ISPs also provide name resolution and other essential network services. The most important service an ISP provides, though, is access to other ISP networks. </a:t>
            </a:r>
            <a:r>
              <a:rPr lang="en-US" dirty="0">
                <a:solidFill>
                  <a:srgbClr val="C00000"/>
                </a:solidFill>
              </a:rPr>
              <a:t>Access is facilitated by formal peering agreements </a:t>
            </a:r>
            <a:r>
              <a:rPr lang="en-US" dirty="0"/>
              <a:t>between providers. </a:t>
            </a:r>
            <a:r>
              <a:rPr lang="en-US" dirty="0">
                <a:solidFill>
                  <a:srgbClr val="C00000"/>
                </a:solidFill>
              </a:rPr>
              <a:t>Physical access can be implemented by connecting POPs from different ISPs</a:t>
            </a:r>
            <a:r>
              <a:rPr lang="en-US" dirty="0"/>
              <a:t>. This can be done directly with a local connection if the POPs are collocated or with leased lines when the POPs are not collocated. A more commonly used mechanism is the </a:t>
            </a:r>
            <a:r>
              <a:rPr lang="en-US" b="1" dirty="0"/>
              <a:t>network access point (NAP)</a:t>
            </a:r>
            <a:r>
              <a:rPr lang="en-US" dirty="0"/>
              <a:t>.</a:t>
            </a:r>
            <a:endParaRPr lang="en-IN" dirty="0"/>
          </a:p>
          <a:p>
            <a:pPr marL="0" indent="0" algn="just">
              <a:buNone/>
            </a:pP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30387917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0347" y="186612"/>
            <a:ext cx="3911082" cy="886408"/>
          </a:xfrm>
        </p:spPr>
        <p:txBody>
          <a:bodyPr>
            <a:normAutofit/>
          </a:bodyPr>
          <a:lstStyle/>
          <a:p>
            <a:r>
              <a:rPr lang="en-IN" b="1" dirty="0">
                <a:solidFill>
                  <a:srgbClr val="C00000"/>
                </a:solidFill>
                <a:latin typeface="+mn-lt"/>
              </a:rPr>
              <a:t>Internet</a:t>
            </a:r>
          </a:p>
        </p:txBody>
      </p:sp>
      <p:sp>
        <p:nvSpPr>
          <p:cNvPr id="3" name="Content Placeholder 2"/>
          <p:cNvSpPr>
            <a:spLocks noGrp="1"/>
          </p:cNvSpPr>
          <p:nvPr>
            <p:ph idx="1"/>
          </p:nvPr>
        </p:nvSpPr>
        <p:spPr>
          <a:xfrm>
            <a:off x="530290" y="1380396"/>
            <a:ext cx="10515600" cy="4351338"/>
          </a:xfrm>
        </p:spPr>
        <p:txBody>
          <a:bodyPr>
            <a:normAutofit/>
          </a:bodyPr>
          <a:lstStyle/>
          <a:p>
            <a:pPr algn="just"/>
            <a:r>
              <a:rPr lang="en-US" dirty="0">
                <a:solidFill>
                  <a:srgbClr val="C00000"/>
                </a:solidFill>
              </a:rPr>
              <a:t>A NAP is a physical facility that provides the infrastructure to move data between connected networks.</a:t>
            </a:r>
          </a:p>
          <a:p>
            <a:pPr algn="just"/>
            <a:r>
              <a:rPr lang="en-US" dirty="0">
                <a:solidFill>
                  <a:srgbClr val="C00000"/>
                </a:solidFill>
              </a:rPr>
              <a:t>The networks connected at a NAP are owned and operated by </a:t>
            </a:r>
            <a:r>
              <a:rPr lang="en-US" b="1" dirty="0">
                <a:solidFill>
                  <a:srgbClr val="C00000"/>
                </a:solidFill>
              </a:rPr>
              <a:t>network service providers (NSPs)</a:t>
            </a:r>
            <a:r>
              <a:rPr lang="en-US" dirty="0">
                <a:solidFill>
                  <a:srgbClr val="C00000"/>
                </a:solidFill>
              </a:rPr>
              <a:t>.</a:t>
            </a:r>
            <a:r>
              <a:rPr lang="en-US" dirty="0"/>
              <a:t> A NSP can also be an ISP but this is not always the case. Peering agreements are between NSPs and do not include the NAP operator. The NSPs install routers at the NAP and connect them to the NAP infrastructure. The NSP equipment is responsible for routing, and the NAP infrastructure provides the physical access paths between routers.</a:t>
            </a:r>
            <a:endParaRPr lang="en-IN" dirty="0"/>
          </a:p>
          <a:p>
            <a:pPr algn="just"/>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2001828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0347" y="186612"/>
            <a:ext cx="3911082" cy="886408"/>
          </a:xfrm>
        </p:spPr>
        <p:txBody>
          <a:bodyPr>
            <a:normAutofit/>
          </a:bodyPr>
          <a:lstStyle/>
          <a:p>
            <a:r>
              <a:rPr lang="en-IN" b="1" dirty="0">
                <a:solidFill>
                  <a:srgbClr val="C00000"/>
                </a:solidFill>
                <a:latin typeface="+mn-lt"/>
              </a:rPr>
              <a:t>Internet</a:t>
            </a:r>
          </a:p>
        </p:txBody>
      </p:sp>
      <p:sp>
        <p:nvSpPr>
          <p:cNvPr id="3" name="Content Placeholder 2"/>
          <p:cNvSpPr>
            <a:spLocks noGrp="1"/>
          </p:cNvSpPr>
          <p:nvPr>
            <p:ph idx="1"/>
          </p:nvPr>
        </p:nvSpPr>
        <p:spPr>
          <a:xfrm>
            <a:off x="530290" y="1073019"/>
            <a:ext cx="10515600" cy="5038531"/>
          </a:xfrm>
        </p:spPr>
        <p:txBody>
          <a:bodyPr>
            <a:normAutofit fontScale="55000" lnSpcReduction="20000"/>
          </a:bodyPr>
          <a:lstStyle/>
          <a:p>
            <a:pPr algn="just"/>
            <a:r>
              <a:rPr lang="en-US" b="1" dirty="0"/>
              <a:t>Central Office (CO): </a:t>
            </a:r>
            <a:r>
              <a:rPr lang="en-US" dirty="0"/>
              <a:t>The place where telephone companies terminate customer lines and locate switching equipment to interconnect those lines with other networks.</a:t>
            </a:r>
            <a:endParaRPr lang="en-IN" dirty="0"/>
          </a:p>
          <a:p>
            <a:pPr algn="just"/>
            <a:r>
              <a:rPr lang="en-US" dirty="0"/>
              <a:t> </a:t>
            </a:r>
            <a:r>
              <a:rPr lang="en-US" b="1" dirty="0"/>
              <a:t>Customer Premises Equipment (CPE): </a:t>
            </a:r>
            <a:r>
              <a:rPr lang="en-US" dirty="0"/>
              <a:t>Telecommunications equipment that is located on the customer’s premises (physical location) rather than on the provider’s premises or in between. Telephone handsets, modems, cable TV set-top boxes, and digital subscriber line routers are examples. </a:t>
            </a:r>
          </a:p>
          <a:p>
            <a:pPr algn="just"/>
            <a:r>
              <a:rPr lang="en-US" b="1" dirty="0"/>
              <a:t>Internet Service Provider (ISP): </a:t>
            </a:r>
            <a:r>
              <a:rPr lang="en-US" dirty="0"/>
              <a:t>A company that provides other companies or individuals with access to, or presence on, the Internet. An ISP has the equipment and the telecommunication line access required to have a POP on the Internet for the geographic area served. The larger ISPs have their own high-speed leased lines so that they are less dependent on the telecommunication providers and can provide better service to their customers.</a:t>
            </a:r>
            <a:endParaRPr lang="en-IN" dirty="0"/>
          </a:p>
          <a:p>
            <a:pPr algn="just"/>
            <a:r>
              <a:rPr lang="en-US" dirty="0"/>
              <a:t> </a:t>
            </a:r>
            <a:r>
              <a:rPr lang="en-US" b="1" dirty="0"/>
              <a:t>Network Access Point (NAP): </a:t>
            </a:r>
            <a:r>
              <a:rPr lang="en-US" dirty="0"/>
              <a:t>In the United States, a network access point (NAP) is one of several major Internet interconnection points that serve to tie all the ISPs together. Originally, four NAPs—in New York, Washington, D.C., Chicago, and San Francisco—were created and supported by the National Science Foundation as part of the transition from the original U.S. government—financed Internet to a commercially operated Internet. Since that time, several new NAPs have arrived, including WorldCom’s “MAE West” site in San Jose, California and ICS Network Systems’ “Big East.”</a:t>
            </a:r>
            <a:endParaRPr lang="en-IN" dirty="0"/>
          </a:p>
          <a:p>
            <a:pPr algn="just"/>
            <a:r>
              <a:rPr lang="en-US" dirty="0"/>
              <a:t> The NAPs provide major switching facilities that serve the public in general. Companies apply to use the NAP facilities. Much Internet traffic is handled without involving NAPs, using peering arrangements and interconnections within geographic regions.</a:t>
            </a:r>
            <a:endParaRPr lang="en-IN" dirty="0"/>
          </a:p>
          <a:p>
            <a:pPr algn="just"/>
            <a:r>
              <a:rPr lang="en-US" dirty="0"/>
              <a:t> </a:t>
            </a:r>
            <a:r>
              <a:rPr lang="en-US" b="1" dirty="0"/>
              <a:t>Network Service Provider (NSP): </a:t>
            </a:r>
            <a:r>
              <a:rPr lang="en-US" dirty="0"/>
              <a:t>A company that provides backbone services to an Internet service provider (ISP). Typically, an ISP connects at a point called an Internet exchange (IX) to a regional ISP that in turn connects to an NSP backbone.</a:t>
            </a:r>
            <a:endParaRPr lang="en-IN" dirty="0"/>
          </a:p>
          <a:p>
            <a:pPr algn="just"/>
            <a:r>
              <a:rPr lang="en-US" b="1" dirty="0"/>
              <a:t>Point of Presence (POP): </a:t>
            </a:r>
            <a:r>
              <a:rPr lang="en-US" dirty="0"/>
              <a:t>A site that has a collection of telecommunications equipment, usually refers to ISP or telephone company sites. An ISP POP is the edge of the ISP’s network; connections from users are accepted and authenticated here. An Internet access provider may operate several POPs distributed throughout its area of operation to increase the chance that their subscribers will be able to reach one with a local telephone call. The largest national ISPs have POPs all over the country.</a:t>
            </a: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1468780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748" y="171973"/>
            <a:ext cx="8905154" cy="824753"/>
          </a:xfrm>
        </p:spPr>
        <p:txBody>
          <a:bodyPr>
            <a:normAutofit fontScale="90000"/>
          </a:bodyPr>
          <a:lstStyle/>
          <a:p>
            <a:r>
              <a:rPr lang="en-US" b="1" dirty="0">
                <a:solidFill>
                  <a:srgbClr val="C00000"/>
                </a:solidFill>
              </a:rPr>
              <a:t>Course Objectives and Course Outcomes</a:t>
            </a:r>
            <a:br>
              <a:rPr lang="en-IN" b="1" dirty="0">
                <a:solidFill>
                  <a:srgbClr val="C00000"/>
                </a:solidFill>
              </a:rPr>
            </a:br>
            <a:endParaRPr lang="en-IN" dirty="0">
              <a:solidFill>
                <a:srgbClr val="C00000"/>
              </a:solidFill>
            </a:endParaRPr>
          </a:p>
        </p:txBody>
      </p:sp>
      <p:sp>
        <p:nvSpPr>
          <p:cNvPr id="3" name="Content Placeholder 2"/>
          <p:cNvSpPr>
            <a:spLocks noGrp="1"/>
          </p:cNvSpPr>
          <p:nvPr>
            <p:ph idx="1"/>
          </p:nvPr>
        </p:nvSpPr>
        <p:spPr>
          <a:xfrm>
            <a:off x="838200" y="744071"/>
            <a:ext cx="10515600" cy="5292835"/>
          </a:xfrm>
        </p:spPr>
        <p:txBody>
          <a:bodyPr>
            <a:noAutofit/>
          </a:bodyPr>
          <a:lstStyle/>
          <a:p>
            <a:pPr marL="0" lvl="0" indent="0" algn="just">
              <a:buNone/>
            </a:pPr>
            <a:r>
              <a:rPr lang="en-US" sz="2000" dirty="0"/>
              <a:t>Course objectives:</a:t>
            </a:r>
          </a:p>
          <a:p>
            <a:pPr marL="719138" algn="just"/>
            <a:r>
              <a:rPr lang="en-US" sz="2000" dirty="0"/>
              <a:t>Introduce the concepts of Data Communications and different models</a:t>
            </a:r>
            <a:endParaRPr lang="en-IN" sz="2000" dirty="0"/>
          </a:p>
          <a:p>
            <a:pPr marL="719138" lvl="0" algn="just"/>
            <a:r>
              <a:rPr lang="en-US" sz="2000" dirty="0"/>
              <a:t>Impart the characteristics of various transmission media.</a:t>
            </a:r>
            <a:endParaRPr lang="en-IN" sz="2000" dirty="0"/>
          </a:p>
          <a:p>
            <a:pPr marL="719138" lvl="0" algn="just"/>
            <a:r>
              <a:rPr lang="en-US" sz="2000" dirty="0"/>
              <a:t>Familiarize different analog and digital transmission techniques.</a:t>
            </a:r>
            <a:endParaRPr lang="en-IN" sz="2000" dirty="0"/>
          </a:p>
          <a:p>
            <a:pPr marL="719138" lvl="0" algn="just"/>
            <a:r>
              <a:rPr lang="en-US" sz="2000" dirty="0"/>
              <a:t>Expose the basic error control and flow control techniques.</a:t>
            </a:r>
            <a:endParaRPr lang="en-IN" sz="2000" dirty="0"/>
          </a:p>
          <a:p>
            <a:pPr marL="719138" lvl="0" algn="just"/>
            <a:r>
              <a:rPr lang="en-US" sz="2000" dirty="0"/>
              <a:t>Acquaint with static channel allocation using TDMA and FDMA.</a:t>
            </a:r>
          </a:p>
          <a:p>
            <a:pPr marL="0" lvl="0" indent="0" algn="just">
              <a:buNone/>
            </a:pPr>
            <a:r>
              <a:rPr lang="en-US" sz="2000" dirty="0"/>
              <a:t>Course outcomes:</a:t>
            </a:r>
          </a:p>
          <a:p>
            <a:pPr marL="0" indent="0" algn="just">
              <a:buNone/>
            </a:pPr>
            <a:r>
              <a:rPr lang="en-US" sz="2000" dirty="0"/>
              <a:t>At the end of the course, students will be able to</a:t>
            </a:r>
            <a:endParaRPr lang="en-IN" sz="2000" dirty="0"/>
          </a:p>
          <a:p>
            <a:pPr lvl="1" algn="just"/>
            <a:r>
              <a:rPr lang="en-US" sz="2000" dirty="0"/>
              <a:t>illustrate and summarize the OSI and TCP/IP network architectures(L2)</a:t>
            </a:r>
            <a:endParaRPr lang="en-IN" sz="2000" dirty="0"/>
          </a:p>
          <a:p>
            <a:pPr lvl="1" algn="just"/>
            <a:r>
              <a:rPr lang="en-US" sz="2000" dirty="0"/>
              <a:t>compare the properties of various transmission media(L2)</a:t>
            </a:r>
            <a:endParaRPr lang="en-IN" sz="2000" dirty="0"/>
          </a:p>
          <a:p>
            <a:pPr lvl="1" algn="just"/>
            <a:r>
              <a:rPr lang="en-US" sz="2000" dirty="0"/>
              <a:t>utilize error correction and detection techniques to detect or correct errors(L3)</a:t>
            </a:r>
            <a:endParaRPr lang="en-IN" sz="2000" dirty="0"/>
          </a:p>
          <a:p>
            <a:pPr lvl="1" algn="just"/>
            <a:r>
              <a:rPr lang="en-US" sz="2000" dirty="0"/>
              <a:t>analyze flow control schemes for data transmission(L4)</a:t>
            </a:r>
            <a:endParaRPr lang="en-IN" sz="2000" dirty="0"/>
          </a:p>
          <a:p>
            <a:pPr lvl="1" algn="just"/>
            <a:r>
              <a:rPr lang="en-US" sz="2000" dirty="0"/>
              <a:t>explain basic signal encoding and multiplexing techniques(L2)</a:t>
            </a:r>
            <a:endParaRPr lang="en-IN" sz="2000" dirty="0"/>
          </a:p>
          <a:p>
            <a:pPr marL="0" lvl="0" indent="0" algn="just">
              <a:buNone/>
            </a:pPr>
            <a:endParaRPr lang="en-IN" sz="2000" dirty="0"/>
          </a:p>
          <a:p>
            <a:pPr marL="0" indent="0" algn="just">
              <a:buNone/>
            </a:pPr>
            <a:endParaRPr lang="en-IN" sz="2000" dirty="0"/>
          </a:p>
        </p:txBody>
      </p:sp>
      <p:pic>
        <p:nvPicPr>
          <p:cNvPr id="4"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5"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6"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12999576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4118" y="579597"/>
            <a:ext cx="3911082" cy="886408"/>
          </a:xfrm>
        </p:spPr>
        <p:txBody>
          <a:bodyPr>
            <a:normAutofit fontScale="90000"/>
          </a:bodyPr>
          <a:lstStyle/>
          <a:p>
            <a:pPr algn="ctr"/>
            <a:r>
              <a:rPr lang="en-IN" b="1" dirty="0">
                <a:solidFill>
                  <a:srgbClr val="C00000"/>
                </a:solidFill>
                <a:latin typeface="+mn-lt"/>
              </a:rPr>
              <a:t>Protocols</a:t>
            </a:r>
            <a:br>
              <a:rPr lang="en-IN" b="1" dirty="0">
                <a:solidFill>
                  <a:srgbClr val="C00000"/>
                </a:solidFill>
                <a:latin typeface="+mn-lt"/>
              </a:rPr>
            </a:br>
            <a:endParaRPr lang="en-IN" b="1" dirty="0">
              <a:solidFill>
                <a:srgbClr val="C00000"/>
              </a:solidFill>
              <a:latin typeface="+mn-lt"/>
            </a:endParaRPr>
          </a:p>
        </p:txBody>
      </p:sp>
      <p:sp>
        <p:nvSpPr>
          <p:cNvPr id="3" name="Content Placeholder 2"/>
          <p:cNvSpPr>
            <a:spLocks noGrp="1"/>
          </p:cNvSpPr>
          <p:nvPr>
            <p:ph idx="1"/>
          </p:nvPr>
        </p:nvSpPr>
        <p:spPr>
          <a:xfrm>
            <a:off x="640976" y="1345875"/>
            <a:ext cx="10515600" cy="4401782"/>
          </a:xfrm>
        </p:spPr>
        <p:txBody>
          <a:bodyPr>
            <a:noAutofit/>
          </a:bodyPr>
          <a:lstStyle/>
          <a:p>
            <a:pPr algn="just"/>
            <a:endParaRPr lang="en-IN" sz="2000" dirty="0"/>
          </a:p>
          <a:p>
            <a:pPr algn="just"/>
            <a:r>
              <a:rPr lang="en-IN" sz="2000" dirty="0"/>
              <a:t>A network is a combination of hardware and software that sends data from one location to another. The hardware consists of the physical equipment that carries signals from one point of the network to another. The software consists of instruction sets that make possible the services that we expect from a network</a:t>
            </a:r>
            <a:endParaRPr lang="en-US" sz="2000" dirty="0"/>
          </a:p>
          <a:p>
            <a:pPr algn="just"/>
            <a:r>
              <a:rPr lang="en-US" sz="2000" dirty="0">
                <a:solidFill>
                  <a:srgbClr val="C00000"/>
                </a:solidFill>
              </a:rPr>
              <a:t>A protocol architecture is the layered structure of hardware and software that supports the exchange of data between systems </a:t>
            </a:r>
            <a:r>
              <a:rPr lang="en-US" sz="2000" dirty="0"/>
              <a:t>and supports distributed applications, such as electronic mail and file transfer.</a:t>
            </a:r>
          </a:p>
          <a:p>
            <a:pPr algn="just"/>
            <a:r>
              <a:rPr lang="en-US" sz="2000" dirty="0"/>
              <a:t>At each layer of a protocol architecture, one or more common protocols are implemented in communicating systems. </a:t>
            </a:r>
          </a:p>
          <a:p>
            <a:pPr algn="just"/>
            <a:r>
              <a:rPr lang="en-IN" sz="2000" dirty="0">
                <a:solidFill>
                  <a:srgbClr val="C00000"/>
                </a:solidFill>
              </a:rPr>
              <a:t>A protocol is a set of rules that govern data communications.</a:t>
            </a:r>
            <a:r>
              <a:rPr lang="en-IN" sz="2000" dirty="0"/>
              <a:t> A protocol defines what is communicated, how it is communicated, and when it is communicated. </a:t>
            </a:r>
          </a:p>
          <a:p>
            <a:pPr marL="0" indent="0" algn="just">
              <a:buNone/>
            </a:pPr>
            <a:endParaRPr lang="en-IN" sz="2000"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1648012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710" y="914400"/>
            <a:ext cx="6400800" cy="886408"/>
          </a:xfrm>
        </p:spPr>
        <p:txBody>
          <a:bodyPr>
            <a:normAutofit fontScale="90000"/>
          </a:bodyPr>
          <a:lstStyle/>
          <a:p>
            <a:pPr algn="ctr"/>
            <a:r>
              <a:rPr lang="en-IN" b="1" dirty="0">
                <a:solidFill>
                  <a:srgbClr val="C00000"/>
                </a:solidFill>
                <a:latin typeface="+mn-lt"/>
              </a:rPr>
              <a:t>Key elements of Protocols</a:t>
            </a:r>
            <a:br>
              <a:rPr lang="en-IN" b="1" dirty="0">
                <a:solidFill>
                  <a:srgbClr val="C00000"/>
                </a:solidFill>
                <a:latin typeface="+mn-lt"/>
              </a:rPr>
            </a:br>
            <a:endParaRPr lang="en-IN" b="1" dirty="0">
              <a:solidFill>
                <a:srgbClr val="C00000"/>
              </a:solidFill>
              <a:latin typeface="+mn-lt"/>
            </a:endParaRPr>
          </a:p>
        </p:txBody>
      </p:sp>
      <p:sp>
        <p:nvSpPr>
          <p:cNvPr id="3" name="Content Placeholder 2"/>
          <p:cNvSpPr>
            <a:spLocks noGrp="1"/>
          </p:cNvSpPr>
          <p:nvPr>
            <p:ph idx="1"/>
          </p:nvPr>
        </p:nvSpPr>
        <p:spPr>
          <a:xfrm>
            <a:off x="640976" y="2255547"/>
            <a:ext cx="10515600" cy="3904861"/>
          </a:xfrm>
        </p:spPr>
        <p:txBody>
          <a:bodyPr>
            <a:noAutofit/>
          </a:bodyPr>
          <a:lstStyle/>
          <a:p>
            <a:pPr algn="just"/>
            <a:r>
              <a:rPr lang="en-IN" sz="2000" dirty="0">
                <a:solidFill>
                  <a:srgbClr val="C00000"/>
                </a:solidFill>
              </a:rPr>
              <a:t>Syntax: </a:t>
            </a:r>
            <a:r>
              <a:rPr lang="en-IN" sz="2000" dirty="0"/>
              <a:t>The term </a:t>
            </a:r>
            <a:r>
              <a:rPr lang="en-IN" sz="2000" i="1" dirty="0"/>
              <a:t>syntax </a:t>
            </a:r>
            <a:r>
              <a:rPr lang="en-IN" sz="2000" dirty="0"/>
              <a:t>refers to the </a:t>
            </a:r>
            <a:r>
              <a:rPr lang="en-IN" sz="2000" dirty="0">
                <a:solidFill>
                  <a:srgbClr val="C00000"/>
                </a:solidFill>
              </a:rPr>
              <a:t>structure or format of the data,</a:t>
            </a:r>
            <a:r>
              <a:rPr lang="en-IN" sz="2000" dirty="0"/>
              <a:t> meaning the order in which they are presented. For example, a simple protocol might expect the first 8 bits of data to be the address of the sender, the second 8 bits to be the address of the receiver, and the rest of the stream to be the message itself.</a:t>
            </a:r>
          </a:p>
          <a:p>
            <a:pPr algn="just"/>
            <a:r>
              <a:rPr lang="en-IN" sz="2000" dirty="0">
                <a:solidFill>
                  <a:srgbClr val="C00000"/>
                </a:solidFill>
              </a:rPr>
              <a:t>Semantics:</a:t>
            </a:r>
            <a:r>
              <a:rPr lang="en-IN" sz="2000" dirty="0"/>
              <a:t> The word </a:t>
            </a:r>
            <a:r>
              <a:rPr lang="en-IN" sz="2000" i="1" dirty="0"/>
              <a:t>semantics </a:t>
            </a:r>
            <a:r>
              <a:rPr lang="en-IN" sz="2000" dirty="0"/>
              <a:t>refers to the meaning of each section of bits. How is a particular </a:t>
            </a:r>
            <a:r>
              <a:rPr lang="en-IN" sz="2000" dirty="0">
                <a:solidFill>
                  <a:srgbClr val="C00000"/>
                </a:solidFill>
              </a:rPr>
              <a:t>pattern to be interpreted</a:t>
            </a:r>
            <a:r>
              <a:rPr lang="en-IN" sz="2000" dirty="0"/>
              <a:t>, and what action is to be taken based on that interpretation? For example, does an address identify the route to be taken or the final destination of the message? It includes control information for coordination and error handling.</a:t>
            </a:r>
          </a:p>
          <a:p>
            <a:pPr algn="just"/>
            <a:r>
              <a:rPr lang="en-IN" sz="2000" dirty="0">
                <a:solidFill>
                  <a:srgbClr val="C00000"/>
                </a:solidFill>
              </a:rPr>
              <a:t>Timing:</a:t>
            </a:r>
            <a:r>
              <a:rPr lang="en-IN" sz="2000" dirty="0"/>
              <a:t> The term </a:t>
            </a:r>
            <a:r>
              <a:rPr lang="en-IN" sz="2000" i="1" dirty="0"/>
              <a:t>timing </a:t>
            </a:r>
            <a:r>
              <a:rPr lang="en-IN" sz="2000" dirty="0"/>
              <a:t>refers to two characteristics: </a:t>
            </a:r>
            <a:r>
              <a:rPr lang="en-IN" sz="2000" dirty="0">
                <a:solidFill>
                  <a:srgbClr val="C00000"/>
                </a:solidFill>
              </a:rPr>
              <a:t>when data should be sent and how fast they can be sent</a:t>
            </a:r>
            <a:r>
              <a:rPr lang="en-IN" sz="2000" dirty="0"/>
              <a:t>. For example, if a sender produces data at 100 Mbps but the receiver can process data at only 1 Mbps, the transmission will overload the receiver and some data will be lost.</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20271458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125" y="260990"/>
            <a:ext cx="7689979" cy="886408"/>
          </a:xfrm>
        </p:spPr>
        <p:txBody>
          <a:bodyPr>
            <a:normAutofit fontScale="90000"/>
          </a:bodyPr>
          <a:lstStyle/>
          <a:p>
            <a:r>
              <a:rPr lang="en-IN" b="1" dirty="0">
                <a:solidFill>
                  <a:srgbClr val="C00000"/>
                </a:solidFill>
                <a:latin typeface="+mn-lt"/>
              </a:rPr>
              <a:t>Network Models – Layered Tasks</a:t>
            </a:r>
          </a:p>
        </p:txBody>
      </p:sp>
      <p:sp>
        <p:nvSpPr>
          <p:cNvPr id="3" name="Content Placeholder 2"/>
          <p:cNvSpPr>
            <a:spLocks noGrp="1"/>
          </p:cNvSpPr>
          <p:nvPr>
            <p:ph idx="1"/>
          </p:nvPr>
        </p:nvSpPr>
        <p:spPr>
          <a:xfrm>
            <a:off x="530290" y="1380396"/>
            <a:ext cx="3584510" cy="4413914"/>
          </a:xfrm>
        </p:spPr>
        <p:txBody>
          <a:bodyPr>
            <a:normAutofit fontScale="92500"/>
          </a:bodyPr>
          <a:lstStyle/>
          <a:p>
            <a:pPr algn="just">
              <a:defRPr/>
            </a:pPr>
            <a:r>
              <a:rPr lang="en-US" dirty="0">
                <a:effectLst>
                  <a:outerShdw blurRad="38100" dist="38100" dir="2700000" algn="tl">
                    <a:srgbClr val="C0C0C0"/>
                  </a:outerShdw>
                </a:effectLst>
              </a:rPr>
              <a:t>We use the concept of </a:t>
            </a:r>
            <a:r>
              <a:rPr lang="en-US" dirty="0">
                <a:solidFill>
                  <a:schemeClr val="hlink"/>
                </a:solidFill>
                <a:effectLst>
                  <a:outerShdw blurRad="38100" dist="38100" dir="2700000" algn="tl">
                    <a:srgbClr val="C0C0C0"/>
                  </a:outerShdw>
                </a:effectLst>
              </a:rPr>
              <a:t>layers</a:t>
            </a:r>
            <a:r>
              <a:rPr lang="en-US" dirty="0">
                <a:effectLst>
                  <a:outerShdw blurRad="38100" dist="38100" dir="2700000" algn="tl">
                    <a:srgbClr val="C0C0C0"/>
                  </a:outerShdw>
                </a:effectLst>
              </a:rPr>
              <a:t> in our daily life. As an example, let us consider two friends who communicate through postal mail. The process of sending a letter to a friend would be complex if there were no services available from the post office. </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695" y="1254596"/>
            <a:ext cx="5575300" cy="479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3090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681134"/>
            <a:ext cx="3911082" cy="886408"/>
          </a:xfrm>
        </p:spPr>
        <p:txBody>
          <a:bodyPr>
            <a:normAutofit/>
          </a:bodyPr>
          <a:lstStyle/>
          <a:p>
            <a:r>
              <a:rPr lang="en-IN" b="1" dirty="0">
                <a:solidFill>
                  <a:srgbClr val="C00000"/>
                </a:solidFill>
                <a:latin typeface="+mn-lt"/>
              </a:rPr>
              <a:t> OSI MODEL</a:t>
            </a:r>
          </a:p>
        </p:txBody>
      </p:sp>
      <p:sp>
        <p:nvSpPr>
          <p:cNvPr id="3" name="Content Placeholder 2"/>
          <p:cNvSpPr>
            <a:spLocks noGrp="1"/>
          </p:cNvSpPr>
          <p:nvPr>
            <p:ph idx="1"/>
          </p:nvPr>
        </p:nvSpPr>
        <p:spPr>
          <a:xfrm>
            <a:off x="836645" y="1567542"/>
            <a:ext cx="10515600" cy="4398187"/>
          </a:xfrm>
        </p:spPr>
        <p:txBody>
          <a:bodyPr>
            <a:noAutofit/>
          </a:bodyPr>
          <a:lstStyle/>
          <a:p>
            <a:pPr algn="just">
              <a:defRPr/>
            </a:pPr>
            <a:r>
              <a:rPr lang="en-US" sz="2000" dirty="0">
                <a:effectLst>
                  <a:outerShdw blurRad="38100" dist="38100" dir="2700000" algn="tl">
                    <a:srgbClr val="C0C0C0"/>
                  </a:outerShdw>
                </a:effectLst>
              </a:rPr>
              <a:t>Established in 1947, the International Standards Organization (</a:t>
            </a:r>
            <a:r>
              <a:rPr lang="en-US" sz="2000" dirty="0">
                <a:solidFill>
                  <a:schemeClr val="hlink"/>
                </a:solidFill>
                <a:effectLst>
                  <a:outerShdw blurRad="38100" dist="38100" dir="2700000" algn="tl">
                    <a:srgbClr val="C0C0C0"/>
                  </a:outerShdw>
                </a:effectLst>
              </a:rPr>
              <a:t>ISO</a:t>
            </a:r>
            <a:r>
              <a:rPr lang="en-US" sz="2000" dirty="0">
                <a:effectLst>
                  <a:outerShdw blurRad="38100" dist="38100" dir="2700000" algn="tl">
                    <a:srgbClr val="C0C0C0"/>
                  </a:outerShdw>
                </a:effectLst>
              </a:rPr>
              <a:t>) is a multinational body dedicated to worldwide agreement on international standards.</a:t>
            </a:r>
          </a:p>
          <a:p>
            <a:pPr algn="just">
              <a:defRPr/>
            </a:pPr>
            <a:r>
              <a:rPr lang="en-US" sz="2000" dirty="0">
                <a:effectLst>
                  <a:outerShdw blurRad="38100" dist="38100" dir="2700000" algn="tl">
                    <a:srgbClr val="C0C0C0"/>
                  </a:outerShdw>
                </a:effectLst>
              </a:rPr>
              <a:t> An ISO standard that covers all aspects of network communications is the Open Systems Interconnection (</a:t>
            </a:r>
            <a:r>
              <a:rPr lang="en-US" sz="2000" dirty="0">
                <a:solidFill>
                  <a:schemeClr val="hlink"/>
                </a:solidFill>
                <a:effectLst>
                  <a:outerShdw blurRad="38100" dist="38100" dir="2700000" algn="tl">
                    <a:srgbClr val="C0C0C0"/>
                  </a:outerShdw>
                </a:effectLst>
              </a:rPr>
              <a:t>OSI</a:t>
            </a:r>
            <a:r>
              <a:rPr lang="en-US" sz="2000" dirty="0">
                <a:effectLst>
                  <a:outerShdw blurRad="38100" dist="38100" dir="2700000" algn="tl">
                    <a:srgbClr val="C0C0C0"/>
                  </a:outerShdw>
                </a:effectLst>
              </a:rPr>
              <a:t>) model. It was first introduced in the late 1970s. </a:t>
            </a:r>
          </a:p>
          <a:p>
            <a:pPr algn="just">
              <a:defRPr/>
            </a:pPr>
            <a:r>
              <a:rPr lang="en-IN" sz="2000" dirty="0">
                <a:solidFill>
                  <a:srgbClr val="C00000"/>
                </a:solidFill>
                <a:effectLst>
                  <a:outerShdw blurRad="38100" dist="38100" dir="2700000" algn="tl">
                    <a:srgbClr val="C0C0C0"/>
                  </a:outerShdw>
                </a:effectLst>
              </a:rPr>
              <a:t>An open system is a set of protocols that allows any two different systems to communicate regardless of their underlying architecture.</a:t>
            </a:r>
          </a:p>
          <a:p>
            <a:pPr algn="just">
              <a:defRPr/>
            </a:pPr>
            <a:r>
              <a:rPr lang="en-IN" sz="2000" dirty="0">
                <a:solidFill>
                  <a:srgbClr val="C00000"/>
                </a:solidFill>
                <a:effectLst>
                  <a:outerShdw blurRad="38100" dist="38100" dir="2700000" algn="tl">
                    <a:srgbClr val="C0C0C0"/>
                  </a:outerShdw>
                </a:effectLst>
              </a:rPr>
              <a:t>The purpose of the OSI model is to show how to facilitate communication between different systems without requiring changes to the logic of the underlying hardware and software. </a:t>
            </a:r>
          </a:p>
          <a:p>
            <a:pPr algn="just">
              <a:defRPr/>
            </a:pPr>
            <a:r>
              <a:rPr lang="en-IN" sz="2000" dirty="0">
                <a:effectLst>
                  <a:outerShdw blurRad="38100" dist="38100" dir="2700000" algn="tl">
                    <a:srgbClr val="C0C0C0"/>
                  </a:outerShdw>
                </a:effectLst>
              </a:rPr>
              <a:t>The OSI model is not a protocol; it is a model for understanding and designing a network architecture that is flexible, robust, and interoperable.</a:t>
            </a:r>
          </a:p>
          <a:p>
            <a:pPr algn="just">
              <a:defRPr/>
            </a:pPr>
            <a:r>
              <a:rPr lang="en-IN" sz="2000" dirty="0">
                <a:effectLst>
                  <a:outerShdw blurRad="38100" dist="38100" dir="2700000" algn="tl">
                    <a:srgbClr val="C0C0C0"/>
                  </a:outerShdw>
                </a:effectLst>
              </a:rPr>
              <a:t>Layers 5, 6, 7 are taken care by the operating system and 4, 3, 2, 1 are by network engineer</a:t>
            </a:r>
            <a:endParaRPr lang="en-US" sz="2000" dirty="0">
              <a:effectLst>
                <a:outerShdw blurRad="38100" dist="38100" dir="2700000" algn="tl">
                  <a:srgbClr val="C0C0C0"/>
                </a:outerShdw>
              </a:effectLst>
            </a:endParaRP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1476219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323" y="276579"/>
            <a:ext cx="5878286" cy="886408"/>
          </a:xfrm>
        </p:spPr>
        <p:txBody>
          <a:bodyPr>
            <a:normAutofit fontScale="90000"/>
          </a:bodyPr>
          <a:lstStyle/>
          <a:p>
            <a:r>
              <a:rPr lang="en-IN" b="1" dirty="0">
                <a:solidFill>
                  <a:srgbClr val="C00000"/>
                </a:solidFill>
                <a:latin typeface="+mn-lt"/>
              </a:rPr>
              <a:t>Seven layers of OSI model</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9"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68282" y="1381125"/>
            <a:ext cx="4239486"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6281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6579"/>
            <a:ext cx="9369490" cy="886408"/>
          </a:xfrm>
        </p:spPr>
        <p:txBody>
          <a:bodyPr>
            <a:normAutofit fontScale="90000"/>
          </a:bodyPr>
          <a:lstStyle/>
          <a:p>
            <a:pPr algn="just"/>
            <a:r>
              <a:rPr lang="en-US" b="1" dirty="0">
                <a:solidFill>
                  <a:srgbClr val="C00000"/>
                </a:solidFill>
              </a:rPr>
              <a:t>Interaction between layers in the OSI model</a:t>
            </a:r>
            <a:br>
              <a:rPr lang="en-US" b="1" dirty="0">
                <a:solidFill>
                  <a:srgbClr val="C00000"/>
                </a:solidFill>
              </a:rPr>
            </a:br>
            <a:endParaRPr lang="en-IN" b="1" dirty="0">
              <a:solidFill>
                <a:srgbClr val="C00000"/>
              </a:solidFill>
              <a:latin typeface="+mn-lt"/>
            </a:endParaRP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73621"/>
            <a:ext cx="6965950"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a:spLocks noGrp="1"/>
          </p:cNvSpPr>
          <p:nvPr>
            <p:ph idx="1"/>
          </p:nvPr>
        </p:nvSpPr>
        <p:spPr>
          <a:xfrm>
            <a:off x="7987824" y="1602727"/>
            <a:ext cx="3866124" cy="4351338"/>
          </a:xfrm>
        </p:spPr>
        <p:txBody>
          <a:bodyPr>
            <a:normAutofit/>
          </a:bodyPr>
          <a:lstStyle/>
          <a:p>
            <a:pPr algn="just"/>
            <a:r>
              <a:rPr lang="en-IN" sz="2000" dirty="0"/>
              <a:t>Intermediate nodes</a:t>
            </a:r>
            <a:r>
              <a:rPr lang="en-IN" sz="2000" dirty="0">
                <a:sym typeface="Wingdings" panose="05000000000000000000" pitchFamily="2" charset="2"/>
              </a:rPr>
              <a:t> routers</a:t>
            </a:r>
          </a:p>
          <a:p>
            <a:pPr algn="just"/>
            <a:r>
              <a:rPr lang="en-IN" sz="2000" dirty="0"/>
              <a:t>Intermediate nodes</a:t>
            </a:r>
            <a:r>
              <a:rPr lang="en-IN" sz="2000" dirty="0">
                <a:sym typeface="Wingdings" panose="05000000000000000000" pitchFamily="2" charset="2"/>
              </a:rPr>
              <a:t> process the data pertaining to NL,DDL, PL, Application data should not be accessed by router attacker</a:t>
            </a:r>
          </a:p>
          <a:p>
            <a:pPr algn="just"/>
            <a:endParaRPr lang="en-IN" sz="2000" dirty="0"/>
          </a:p>
        </p:txBody>
      </p:sp>
    </p:spTree>
    <p:extLst>
      <p:ext uri="{BB962C8B-B14F-4D97-AF65-F5344CB8AC3E}">
        <p14:creationId xmlns:p14="http://schemas.microsoft.com/office/powerpoint/2010/main" val="644989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4946" y="276579"/>
            <a:ext cx="7609503" cy="886408"/>
          </a:xfrm>
        </p:spPr>
        <p:txBody>
          <a:bodyPr>
            <a:normAutofit/>
          </a:bodyPr>
          <a:lstStyle/>
          <a:p>
            <a:r>
              <a:rPr lang="en-US" b="1" dirty="0">
                <a:solidFill>
                  <a:srgbClr val="C00000"/>
                </a:solidFill>
              </a:rPr>
              <a:t>An exchange using the OSI model</a:t>
            </a:r>
            <a:endParaRPr lang="en-IN" b="1" dirty="0">
              <a:solidFill>
                <a:srgbClr val="C00000"/>
              </a:solidFill>
              <a:latin typeface="+mn-lt"/>
            </a:endParaRP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001" y="1439566"/>
            <a:ext cx="7523162"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3821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3612" y="615820"/>
            <a:ext cx="3911082" cy="886408"/>
          </a:xfrm>
        </p:spPr>
        <p:txBody>
          <a:bodyPr>
            <a:normAutofit/>
          </a:bodyPr>
          <a:lstStyle/>
          <a:p>
            <a:r>
              <a:rPr lang="en-IN" b="1" dirty="0">
                <a:solidFill>
                  <a:srgbClr val="C00000"/>
                </a:solidFill>
                <a:latin typeface="+mn-lt"/>
              </a:rPr>
              <a:t>Physical Layer</a:t>
            </a:r>
          </a:p>
        </p:txBody>
      </p:sp>
      <p:sp>
        <p:nvSpPr>
          <p:cNvPr id="3" name="Content Placeholder 2"/>
          <p:cNvSpPr>
            <a:spLocks noGrp="1"/>
          </p:cNvSpPr>
          <p:nvPr>
            <p:ph idx="1"/>
          </p:nvPr>
        </p:nvSpPr>
        <p:spPr>
          <a:xfrm>
            <a:off x="539621" y="1883847"/>
            <a:ext cx="10515600" cy="4351338"/>
          </a:xfrm>
        </p:spPr>
        <p:txBody>
          <a:bodyPr>
            <a:normAutofit lnSpcReduction="10000"/>
          </a:bodyPr>
          <a:lstStyle/>
          <a:p>
            <a:pPr algn="just"/>
            <a:r>
              <a:rPr lang="en-IN" dirty="0"/>
              <a:t>The lowest layer of the OSI reference model is the physical layer.</a:t>
            </a:r>
          </a:p>
          <a:p>
            <a:pPr algn="just"/>
            <a:r>
              <a:rPr lang="en-IN" dirty="0"/>
              <a:t>The physical layer contains information in the form of</a:t>
            </a:r>
            <a:r>
              <a:rPr lang="en-IN" b="1" dirty="0"/>
              <a:t> bits.</a:t>
            </a:r>
            <a:r>
              <a:rPr lang="en-IN" dirty="0"/>
              <a:t> </a:t>
            </a:r>
          </a:p>
          <a:p>
            <a:pPr algn="just"/>
            <a:r>
              <a:rPr lang="en-IN" dirty="0">
                <a:solidFill>
                  <a:srgbClr val="C00000"/>
                </a:solidFill>
              </a:rPr>
              <a:t>It is responsible for transmitting individual bits from one node to the next. </a:t>
            </a:r>
          </a:p>
          <a:p>
            <a:pPr algn="just"/>
            <a:r>
              <a:rPr lang="en-IN" dirty="0"/>
              <a:t>It deals with wires, cables and hardware ports/ connectors</a:t>
            </a:r>
          </a:p>
          <a:p>
            <a:r>
              <a:rPr lang="en-IN" dirty="0"/>
              <a:t>When receiving data, this layer will get the signal received and convert it into 0s and 1s and send them to the Data Link layer, which will put the frame back together.</a:t>
            </a:r>
          </a:p>
          <a:p>
            <a:r>
              <a:rPr lang="en-IN" dirty="0"/>
              <a:t>Ex: If the internet doesn’t work, you will start working or troubleshooting from physical layer</a:t>
            </a:r>
          </a:p>
          <a:p>
            <a:pPr marL="0" indent="0">
              <a:buNone/>
            </a:pP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2915442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1506" y="1440979"/>
            <a:ext cx="8986934" cy="4351338"/>
          </a:xfrm>
        </p:spPr>
        <p:txBody>
          <a:bodyPr>
            <a:normAutofit lnSpcReduction="10000"/>
          </a:bodyPr>
          <a:lstStyle/>
          <a:p>
            <a:pPr fontAlgn="base"/>
            <a:r>
              <a:rPr lang="en-IN" dirty="0"/>
              <a:t>Type of transmission media</a:t>
            </a:r>
          </a:p>
          <a:p>
            <a:r>
              <a:rPr lang="en-IN" dirty="0"/>
              <a:t>Type of encoding to be used </a:t>
            </a:r>
            <a:r>
              <a:rPr lang="en-IN" dirty="0">
                <a:sym typeface="Wingdings" panose="05000000000000000000" pitchFamily="2" charset="2"/>
              </a:rPr>
              <a:t> how the bits are converted into signals</a:t>
            </a:r>
            <a:r>
              <a:rPr lang="en-IN" dirty="0"/>
              <a:t> </a:t>
            </a:r>
          </a:p>
          <a:p>
            <a:r>
              <a:rPr lang="en-IN" dirty="0"/>
              <a:t>Data rate </a:t>
            </a:r>
          </a:p>
          <a:p>
            <a:r>
              <a:rPr lang="en-IN" dirty="0"/>
              <a:t>Bit synchronization </a:t>
            </a:r>
            <a:r>
              <a:rPr lang="en-IN" dirty="0">
                <a:sym typeface="Wingdings" panose="05000000000000000000" pitchFamily="2" charset="2"/>
              </a:rPr>
              <a:t> clock between the sender and receiver should be the same.</a:t>
            </a:r>
            <a:endParaRPr lang="en-IN" dirty="0"/>
          </a:p>
          <a:p>
            <a:r>
              <a:rPr lang="en-IN" dirty="0"/>
              <a:t>Line configuration</a:t>
            </a:r>
          </a:p>
          <a:p>
            <a:r>
              <a:rPr lang="en-IN" dirty="0"/>
              <a:t>Physical topology</a:t>
            </a:r>
          </a:p>
          <a:p>
            <a:r>
              <a:rPr lang="en-IN" dirty="0"/>
              <a:t>Transmission mode</a:t>
            </a:r>
            <a:br>
              <a:rPr lang="en-IN" dirty="0"/>
            </a:b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446245" y="312576"/>
            <a:ext cx="5887616" cy="886408"/>
          </a:xfrm>
        </p:spPr>
        <p:txBody>
          <a:bodyPr>
            <a:normAutofit fontScale="90000"/>
          </a:bodyPr>
          <a:lstStyle/>
          <a:p>
            <a:r>
              <a:rPr lang="en-IN" b="1" dirty="0">
                <a:solidFill>
                  <a:srgbClr val="C00000"/>
                </a:solidFill>
                <a:latin typeface="+mn-lt"/>
              </a:rPr>
              <a:t>Functions of Physical Layer</a:t>
            </a:r>
          </a:p>
        </p:txBody>
      </p:sp>
    </p:spTree>
    <p:extLst>
      <p:ext uri="{BB962C8B-B14F-4D97-AF65-F5344CB8AC3E}">
        <p14:creationId xmlns:p14="http://schemas.microsoft.com/office/powerpoint/2010/main" val="1594792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3612" y="615820"/>
            <a:ext cx="3911082" cy="886408"/>
          </a:xfrm>
        </p:spPr>
        <p:txBody>
          <a:bodyPr>
            <a:normAutofit/>
          </a:bodyPr>
          <a:lstStyle/>
          <a:p>
            <a:r>
              <a:rPr lang="en-IN" b="1" dirty="0">
                <a:solidFill>
                  <a:srgbClr val="C00000"/>
                </a:solidFill>
                <a:latin typeface="+mn-lt"/>
              </a:rPr>
              <a:t>Data Link Layer</a:t>
            </a:r>
          </a:p>
        </p:txBody>
      </p:sp>
      <p:sp>
        <p:nvSpPr>
          <p:cNvPr id="3" name="Content Placeholder 2"/>
          <p:cNvSpPr>
            <a:spLocks noGrp="1"/>
          </p:cNvSpPr>
          <p:nvPr>
            <p:ph idx="1"/>
          </p:nvPr>
        </p:nvSpPr>
        <p:spPr>
          <a:xfrm>
            <a:off x="539621" y="1883847"/>
            <a:ext cx="10515600" cy="4351338"/>
          </a:xfrm>
        </p:spPr>
        <p:txBody>
          <a:bodyPr>
            <a:normAutofit fontScale="85000" lnSpcReduction="10000"/>
          </a:bodyPr>
          <a:lstStyle/>
          <a:p>
            <a:pPr algn="just"/>
            <a:r>
              <a:rPr lang="en-IN" dirty="0">
                <a:solidFill>
                  <a:srgbClr val="C00000"/>
                </a:solidFill>
              </a:rPr>
              <a:t>The data link layer is responsible for the node to node delivery of the message. </a:t>
            </a:r>
          </a:p>
          <a:p>
            <a:pPr algn="just"/>
            <a:r>
              <a:rPr lang="en-IN" dirty="0"/>
              <a:t>The main function of this layer is to make sure data transfer is error-free from one node to another, over the physical layer. When a packet arrives in a network, it is the responsibility of DLL to transmit it to the Host using its MAC address.</a:t>
            </a:r>
          </a:p>
          <a:p>
            <a:pPr algn="just" fontAlgn="base"/>
            <a:r>
              <a:rPr lang="en-IN" dirty="0"/>
              <a:t>The packet received from Network layer is further divided into frames depending on the frame size of NIC(Network Interface Card). DLL also encapsulates Sender and Receiver’s MAC ( media access control) address in the header.</a:t>
            </a:r>
          </a:p>
          <a:p>
            <a:pPr algn="just" fontAlgn="base"/>
            <a:r>
              <a:rPr lang="en-IN" dirty="0"/>
              <a:t>MAC address is a hardware address. Every NIC of computer has its own MAC address (Burn- in –address)</a:t>
            </a:r>
          </a:p>
          <a:p>
            <a:pPr marL="0" indent="0" algn="just">
              <a:buNone/>
            </a:pPr>
            <a:br>
              <a:rPr lang="en-IN" dirty="0"/>
            </a:b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3593128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691604" cy="1325563"/>
          </a:xfrm>
        </p:spPr>
        <p:txBody>
          <a:bodyPr>
            <a:normAutofit/>
          </a:bodyPr>
          <a:lstStyle/>
          <a:p>
            <a:pPr algn="ctr"/>
            <a:r>
              <a:rPr lang="en-US" sz="3600" b="1" dirty="0">
                <a:solidFill>
                  <a:srgbClr val="C00000"/>
                </a:solidFill>
              </a:rPr>
              <a:t>Unit I: Data communication, Data networking and the Internet - </a:t>
            </a:r>
            <a:endParaRPr lang="en-IN" sz="3600" b="1" dirty="0">
              <a:solidFill>
                <a:srgbClr val="C00000"/>
              </a:solidFill>
            </a:endParaRPr>
          </a:p>
        </p:txBody>
      </p:sp>
      <p:sp>
        <p:nvSpPr>
          <p:cNvPr id="3" name="Content Placeholder 2"/>
          <p:cNvSpPr>
            <a:spLocks noGrp="1"/>
          </p:cNvSpPr>
          <p:nvPr>
            <p:ph idx="1"/>
          </p:nvPr>
        </p:nvSpPr>
        <p:spPr>
          <a:xfrm>
            <a:off x="1090126" y="1877755"/>
            <a:ext cx="9024257" cy="4351338"/>
          </a:xfrm>
        </p:spPr>
        <p:txBody>
          <a:bodyPr>
            <a:normAutofit lnSpcReduction="10000"/>
          </a:bodyPr>
          <a:lstStyle/>
          <a:p>
            <a:r>
              <a:rPr lang="en-US" dirty="0"/>
              <a:t>A communication model</a:t>
            </a:r>
          </a:p>
          <a:p>
            <a:r>
              <a:rPr lang="en-US" dirty="0"/>
              <a:t>data communications</a:t>
            </a:r>
          </a:p>
          <a:p>
            <a:r>
              <a:rPr lang="en-US" dirty="0"/>
              <a:t>Networks</a:t>
            </a:r>
          </a:p>
          <a:p>
            <a:r>
              <a:rPr lang="en-US" dirty="0"/>
              <a:t>Internet. </a:t>
            </a:r>
          </a:p>
          <a:p>
            <a:r>
              <a:rPr lang="en-US" dirty="0"/>
              <a:t>Protocol Architecture</a:t>
            </a:r>
          </a:p>
          <a:p>
            <a:pPr marL="625475"/>
            <a:r>
              <a:rPr lang="en-US" dirty="0"/>
              <a:t>Need for protocol architecture</a:t>
            </a:r>
          </a:p>
          <a:p>
            <a:pPr marL="625475"/>
            <a:r>
              <a:rPr lang="en-US" dirty="0"/>
              <a:t>TCP/IP protocol architecture</a:t>
            </a:r>
          </a:p>
          <a:p>
            <a:pPr marL="625475"/>
            <a:r>
              <a:rPr lang="en-US" dirty="0"/>
              <a:t> OSI model,</a:t>
            </a:r>
          </a:p>
          <a:p>
            <a:pPr marL="625475"/>
            <a:r>
              <a:rPr lang="en-US" dirty="0"/>
              <a:t>TCP/IP </a:t>
            </a:r>
            <a:r>
              <a:rPr lang="en-US" dirty="0" err="1"/>
              <a:t>Vs</a:t>
            </a:r>
            <a:r>
              <a:rPr lang="en-US" dirty="0"/>
              <a:t> OSI model.</a:t>
            </a:r>
          </a:p>
          <a:p>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5"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6"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2445780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7408" y="1757883"/>
            <a:ext cx="8986934" cy="4351338"/>
          </a:xfrm>
        </p:spPr>
        <p:txBody>
          <a:bodyPr>
            <a:normAutofit fontScale="77500" lnSpcReduction="20000"/>
          </a:bodyPr>
          <a:lstStyle/>
          <a:p>
            <a:pPr algn="just" fontAlgn="base"/>
            <a:r>
              <a:rPr lang="en-IN" b="1" dirty="0"/>
              <a:t>Framing: </a:t>
            </a:r>
            <a:r>
              <a:rPr lang="en-IN" dirty="0"/>
              <a:t>Framing is a function of the data link layer. It provides a way for a sender to transmit a set of bits that are meaningful to the receiver. This can be accomplished by attaching special bit patterns to the beginning and end of the frame.</a:t>
            </a:r>
          </a:p>
          <a:p>
            <a:pPr algn="just" fontAlgn="base"/>
            <a:r>
              <a:rPr lang="en-IN" b="1" dirty="0"/>
              <a:t>Physical addressing:</a:t>
            </a:r>
            <a:r>
              <a:rPr lang="en-IN" dirty="0"/>
              <a:t> After creating frames, Data link layer adds physical addresses (MAC address) of sender and/or receiver in the header of each frame.</a:t>
            </a:r>
          </a:p>
          <a:p>
            <a:pPr algn="just" fontAlgn="base"/>
            <a:r>
              <a:rPr lang="en-IN" b="1" dirty="0"/>
              <a:t>Error control:</a:t>
            </a:r>
            <a:r>
              <a:rPr lang="en-IN" dirty="0"/>
              <a:t> Data link layer provides the mechanism of error control in which it detects and retransmits damaged or lost frames.</a:t>
            </a:r>
          </a:p>
          <a:p>
            <a:pPr algn="just" fontAlgn="base"/>
            <a:r>
              <a:rPr lang="en-IN" b="1" dirty="0"/>
              <a:t>Flow Control:</a:t>
            </a:r>
            <a:r>
              <a:rPr lang="en-IN" dirty="0"/>
              <a:t> The data rate must be constant on both sides else the data may get corrupted thus, flow control coordinates that amount of data that can be sent before receiving acknowledgement.</a:t>
            </a:r>
          </a:p>
          <a:p>
            <a:pPr algn="just" fontAlgn="base"/>
            <a:r>
              <a:rPr lang="en-IN" b="1" dirty="0"/>
              <a:t>Access control: </a:t>
            </a:r>
            <a:r>
              <a:rPr lang="en-IN" dirty="0"/>
              <a:t>When a single communication channel is shared by multiple devices, MAC sub-layer of data link layer helps to determine which device has control over the channel at a given time.</a:t>
            </a:r>
          </a:p>
          <a:p>
            <a:pPr marL="0" indent="0" algn="just">
              <a:buNone/>
            </a:pP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446244" y="312576"/>
            <a:ext cx="6568751" cy="886408"/>
          </a:xfrm>
        </p:spPr>
        <p:txBody>
          <a:bodyPr>
            <a:normAutofit fontScale="90000"/>
          </a:bodyPr>
          <a:lstStyle/>
          <a:p>
            <a:r>
              <a:rPr lang="en-IN" b="1" dirty="0">
                <a:solidFill>
                  <a:srgbClr val="C00000"/>
                </a:solidFill>
                <a:latin typeface="+mn-lt"/>
              </a:rPr>
              <a:t>Functions of Data Link Layer</a:t>
            </a:r>
          </a:p>
        </p:txBody>
      </p:sp>
    </p:spTree>
    <p:extLst>
      <p:ext uri="{BB962C8B-B14F-4D97-AF65-F5344CB8AC3E}">
        <p14:creationId xmlns:p14="http://schemas.microsoft.com/office/powerpoint/2010/main" val="2773411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3612" y="615820"/>
            <a:ext cx="3911082" cy="886408"/>
          </a:xfrm>
        </p:spPr>
        <p:txBody>
          <a:bodyPr>
            <a:normAutofit/>
          </a:bodyPr>
          <a:lstStyle/>
          <a:p>
            <a:r>
              <a:rPr lang="en-IN" b="1" dirty="0">
                <a:solidFill>
                  <a:srgbClr val="C00000"/>
                </a:solidFill>
                <a:latin typeface="+mn-lt"/>
              </a:rPr>
              <a:t>Network Layer</a:t>
            </a:r>
          </a:p>
        </p:txBody>
      </p:sp>
      <p:sp>
        <p:nvSpPr>
          <p:cNvPr id="3" name="Content Placeholder 2"/>
          <p:cNvSpPr>
            <a:spLocks noGrp="1"/>
          </p:cNvSpPr>
          <p:nvPr>
            <p:ph idx="1"/>
          </p:nvPr>
        </p:nvSpPr>
        <p:spPr>
          <a:xfrm>
            <a:off x="539621" y="1883847"/>
            <a:ext cx="10515600" cy="4351338"/>
          </a:xfrm>
        </p:spPr>
        <p:txBody>
          <a:bodyPr>
            <a:normAutofit/>
          </a:bodyPr>
          <a:lstStyle/>
          <a:p>
            <a:pPr algn="just"/>
            <a:r>
              <a:rPr lang="en-IN" dirty="0">
                <a:solidFill>
                  <a:srgbClr val="C00000"/>
                </a:solidFill>
              </a:rPr>
              <a:t>Network layer works for the transmission of data from one host to the other located in different networks. -</a:t>
            </a:r>
            <a:r>
              <a:rPr lang="en-IN" dirty="0">
                <a:solidFill>
                  <a:srgbClr val="C00000"/>
                </a:solidFill>
                <a:sym typeface="Wingdings" panose="05000000000000000000" pitchFamily="2" charset="2"/>
              </a:rPr>
              <a:t>original host to destination network</a:t>
            </a:r>
            <a:endParaRPr lang="en-IN" dirty="0">
              <a:solidFill>
                <a:srgbClr val="C00000"/>
              </a:solidFill>
            </a:endParaRPr>
          </a:p>
          <a:p>
            <a:pPr algn="just"/>
            <a:r>
              <a:rPr lang="en-IN" dirty="0"/>
              <a:t>It also takes care of packet routing i.e. selection of the shortest path to transmit the packet, from the number of routes available. </a:t>
            </a:r>
          </a:p>
          <a:p>
            <a:r>
              <a:rPr lang="en-IN" dirty="0"/>
              <a:t>The sender &amp; receiver’s IP address are placed in the header by the network layer.</a:t>
            </a:r>
            <a:br>
              <a:rPr lang="en-IN" dirty="0"/>
            </a:b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2935851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7408" y="1757883"/>
            <a:ext cx="8986934" cy="4351338"/>
          </a:xfrm>
        </p:spPr>
        <p:txBody>
          <a:bodyPr>
            <a:normAutofit/>
          </a:bodyPr>
          <a:lstStyle/>
          <a:p>
            <a:pPr algn="just" fontAlgn="base"/>
            <a:r>
              <a:rPr lang="en-IN" b="1" dirty="0"/>
              <a:t>Routing:</a:t>
            </a:r>
            <a:r>
              <a:rPr lang="en-IN" dirty="0"/>
              <a:t> The network layer protocols determine which route is suitable from source to destination. This function of network layer is known as routing.</a:t>
            </a:r>
          </a:p>
          <a:p>
            <a:pPr algn="just" fontAlgn="base"/>
            <a:r>
              <a:rPr lang="en-IN" b="1" dirty="0"/>
              <a:t>Logical Addressing: </a:t>
            </a:r>
            <a:r>
              <a:rPr lang="en-IN" dirty="0"/>
              <a:t>In order to identify each device on internetwork uniquely, network layer defines an addressing scheme. The sender &amp; receiver’s IP address are placed in the header by network layer. Such an address distinguishes each device uniquely and universally.</a:t>
            </a:r>
          </a:p>
          <a:p>
            <a:pPr marL="0" indent="0" algn="just">
              <a:buNone/>
            </a:pP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446244" y="312576"/>
            <a:ext cx="6568751" cy="886408"/>
          </a:xfrm>
        </p:spPr>
        <p:txBody>
          <a:bodyPr>
            <a:normAutofit/>
          </a:bodyPr>
          <a:lstStyle/>
          <a:p>
            <a:r>
              <a:rPr lang="en-IN" b="1" dirty="0">
                <a:solidFill>
                  <a:srgbClr val="C00000"/>
                </a:solidFill>
                <a:latin typeface="+mn-lt"/>
              </a:rPr>
              <a:t>Functions of Network Layer</a:t>
            </a:r>
          </a:p>
        </p:txBody>
      </p:sp>
    </p:spTree>
    <p:extLst>
      <p:ext uri="{BB962C8B-B14F-4D97-AF65-F5344CB8AC3E}">
        <p14:creationId xmlns:p14="http://schemas.microsoft.com/office/powerpoint/2010/main" val="449221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621" y="195942"/>
            <a:ext cx="3911082" cy="886408"/>
          </a:xfrm>
        </p:spPr>
        <p:txBody>
          <a:bodyPr>
            <a:normAutofit/>
          </a:bodyPr>
          <a:lstStyle/>
          <a:p>
            <a:pPr fontAlgn="base"/>
            <a:r>
              <a:rPr lang="en-IN" sz="4800" b="1" dirty="0">
                <a:solidFill>
                  <a:srgbClr val="C00000"/>
                </a:solidFill>
              </a:rPr>
              <a:t>Transport Layer</a:t>
            </a:r>
          </a:p>
        </p:txBody>
      </p:sp>
      <p:sp>
        <p:nvSpPr>
          <p:cNvPr id="3" name="Content Placeholder 2"/>
          <p:cNvSpPr>
            <a:spLocks noGrp="1"/>
          </p:cNvSpPr>
          <p:nvPr>
            <p:ph idx="1"/>
          </p:nvPr>
        </p:nvSpPr>
        <p:spPr>
          <a:xfrm>
            <a:off x="640976" y="1301151"/>
            <a:ext cx="10515600" cy="4709967"/>
          </a:xfrm>
        </p:spPr>
        <p:txBody>
          <a:bodyPr>
            <a:normAutofit fontScale="70000" lnSpcReduction="20000"/>
          </a:bodyPr>
          <a:lstStyle/>
          <a:p>
            <a:pPr algn="just"/>
            <a:r>
              <a:rPr lang="en-IN" dirty="0"/>
              <a:t>Transport layer provides services to application layer and takes services from network layer. The data in the transport layer is referred to as </a:t>
            </a:r>
            <a:r>
              <a:rPr lang="en-IN" i="1" dirty="0">
                <a:solidFill>
                  <a:srgbClr val="C00000"/>
                </a:solidFill>
              </a:rPr>
              <a:t>Segments</a:t>
            </a:r>
            <a:r>
              <a:rPr lang="en-IN" dirty="0">
                <a:solidFill>
                  <a:srgbClr val="C00000"/>
                </a:solidFill>
              </a:rPr>
              <a:t>. </a:t>
            </a:r>
          </a:p>
          <a:p>
            <a:pPr algn="just"/>
            <a:r>
              <a:rPr lang="en-IN" dirty="0">
                <a:solidFill>
                  <a:srgbClr val="C00000"/>
                </a:solidFill>
              </a:rPr>
              <a:t>It is responsible for the process to process Delivery of the complete message. </a:t>
            </a:r>
          </a:p>
          <a:p>
            <a:pPr algn="just"/>
            <a:r>
              <a:rPr lang="en-IN" dirty="0"/>
              <a:t>The transport layer also provides the acknowledgement of the successful data transmission and re-transmits the data if an error is found. </a:t>
            </a:r>
          </a:p>
          <a:p>
            <a:pPr fontAlgn="base"/>
            <a:r>
              <a:rPr lang="en-IN" b="1" dirty="0"/>
              <a:t>At sender’s side:</a:t>
            </a:r>
            <a:br>
              <a:rPr lang="en-IN" dirty="0"/>
            </a:br>
            <a:r>
              <a:rPr lang="en-IN" dirty="0"/>
              <a:t>Transport layer receives the formatted data from the upper layers, performs </a:t>
            </a:r>
            <a:r>
              <a:rPr lang="en-IN" b="1" dirty="0"/>
              <a:t>Segmentation</a:t>
            </a:r>
            <a:r>
              <a:rPr lang="en-IN" dirty="0"/>
              <a:t> and also implements </a:t>
            </a:r>
            <a:r>
              <a:rPr lang="en-IN" b="1" dirty="0"/>
              <a:t>Flow &amp; Error control</a:t>
            </a:r>
            <a:r>
              <a:rPr lang="en-IN" dirty="0"/>
              <a:t> to ensure proper data transmission. It also adds </a:t>
            </a:r>
            <a:r>
              <a:rPr lang="en-IN" dirty="0">
                <a:solidFill>
                  <a:srgbClr val="C00000"/>
                </a:solidFill>
              </a:rPr>
              <a:t>Source and Destination port number</a:t>
            </a:r>
            <a:r>
              <a:rPr lang="en-IN" dirty="0"/>
              <a:t> in its header and forwards the segmented data to the Network Layer.</a:t>
            </a:r>
            <a:br>
              <a:rPr lang="en-IN" dirty="0"/>
            </a:br>
            <a:r>
              <a:rPr lang="en-IN" dirty="0"/>
              <a:t>The sender need to know the port number associated with the receiver’s application. Generally, this destination port number is configured, either by default or manually. </a:t>
            </a:r>
          </a:p>
          <a:p>
            <a:pPr algn="just" fontAlgn="base"/>
            <a:r>
              <a:rPr lang="en-IN" dirty="0"/>
              <a:t>For example, when a web application makes a request to a web server, it typically uses port number 80, because this is the default port assigned to web applications. Many applications have default port assigned.</a:t>
            </a:r>
          </a:p>
          <a:p>
            <a:pPr fontAlgn="base"/>
            <a:r>
              <a:rPr lang="en-IN" b="1" dirty="0"/>
              <a:t>At receiver’s side:</a:t>
            </a:r>
            <a:br>
              <a:rPr lang="en-IN" dirty="0"/>
            </a:br>
            <a:r>
              <a:rPr lang="en-IN" dirty="0"/>
              <a:t>Transport Layer reads the port number from its header and forwards the Data which it has received to the respective application. It also performs sequencing and reassembling of the segmented data.</a:t>
            </a:r>
          </a:p>
          <a:p>
            <a:pPr algn="just">
              <a:buNone/>
            </a:pP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10912142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508" y="1478433"/>
            <a:ext cx="10851502" cy="4351338"/>
          </a:xfrm>
        </p:spPr>
        <p:txBody>
          <a:bodyPr>
            <a:normAutofit lnSpcReduction="10000"/>
          </a:bodyPr>
          <a:lstStyle/>
          <a:p>
            <a:pPr algn="just" fontAlgn="base"/>
            <a:r>
              <a:rPr lang="en-IN" b="1" dirty="0"/>
              <a:t>Segmentation and Reassembly:</a:t>
            </a:r>
            <a:r>
              <a:rPr lang="en-IN" dirty="0"/>
              <a:t> This layer accepts the message from the (session) layer, breaks the message into smaller units . Each of the segment produced has a header associated with it. The transport layer at the destination station reassembles the message.</a:t>
            </a:r>
          </a:p>
          <a:p>
            <a:pPr algn="just" fontAlgn="base"/>
            <a:r>
              <a:rPr lang="en-IN" b="1" dirty="0"/>
              <a:t>Service Point Addressing:</a:t>
            </a:r>
            <a:r>
              <a:rPr lang="en-IN" dirty="0"/>
              <a:t> In order to deliver the message to correct process, transport layer header includes a type of address called </a:t>
            </a:r>
            <a:r>
              <a:rPr lang="en-IN" dirty="0">
                <a:solidFill>
                  <a:srgbClr val="C00000"/>
                </a:solidFill>
              </a:rPr>
              <a:t>service point address or port address. </a:t>
            </a:r>
            <a:r>
              <a:rPr lang="en-IN" dirty="0"/>
              <a:t>Thus by specifying this address, transport layer makes sure that the message is delivered to the correct process.</a:t>
            </a:r>
          </a:p>
          <a:p>
            <a:pPr algn="just" fontAlgn="base"/>
            <a:r>
              <a:rPr lang="en-IN" dirty="0"/>
              <a:t>Port number </a:t>
            </a:r>
            <a:r>
              <a:rPr lang="en-IN" dirty="0">
                <a:sym typeface="Wingdings" pitchFamily="2" charset="2"/>
              </a:rPr>
              <a:t> used to identify which application this information is coming from. Ex. Web server has port no of 80 so socket is 10.10.10.10.80  is created and sends to NL. </a:t>
            </a:r>
            <a:endParaRPr lang="en-IN" dirty="0"/>
          </a:p>
          <a:p>
            <a:pPr marL="0" indent="0" algn="just">
              <a:buNone/>
            </a:pP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446244" y="312576"/>
            <a:ext cx="6568751" cy="886408"/>
          </a:xfrm>
        </p:spPr>
        <p:txBody>
          <a:bodyPr>
            <a:normAutofit fontScale="90000"/>
          </a:bodyPr>
          <a:lstStyle/>
          <a:p>
            <a:r>
              <a:rPr lang="en-IN" b="1" dirty="0">
                <a:solidFill>
                  <a:srgbClr val="C00000"/>
                </a:solidFill>
                <a:latin typeface="+mn-lt"/>
              </a:rPr>
              <a:t>Functions of Transport Layer</a:t>
            </a:r>
          </a:p>
        </p:txBody>
      </p:sp>
    </p:spTree>
    <p:extLst>
      <p:ext uri="{BB962C8B-B14F-4D97-AF65-F5344CB8AC3E}">
        <p14:creationId xmlns:p14="http://schemas.microsoft.com/office/powerpoint/2010/main" val="21052378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36141"/>
            <a:ext cx="8986934" cy="4351338"/>
          </a:xfrm>
        </p:spPr>
        <p:txBody>
          <a:bodyPr>
            <a:normAutofit fontScale="92500" lnSpcReduction="20000"/>
          </a:bodyPr>
          <a:lstStyle/>
          <a:p>
            <a:pPr fontAlgn="base"/>
            <a:r>
              <a:rPr lang="en-IN" b="1" dirty="0"/>
              <a:t>Connection Oriented Service:</a:t>
            </a:r>
            <a:r>
              <a:rPr lang="en-IN" dirty="0"/>
              <a:t> It is a three-phase process which include</a:t>
            </a:r>
            <a:br>
              <a:rPr lang="en-IN" dirty="0"/>
            </a:br>
            <a:r>
              <a:rPr lang="en-IN" dirty="0"/>
              <a:t>– Connection Establishment</a:t>
            </a:r>
            <a:br>
              <a:rPr lang="en-IN" dirty="0"/>
            </a:br>
            <a:r>
              <a:rPr lang="en-IN" dirty="0"/>
              <a:t>– Data Transfer</a:t>
            </a:r>
            <a:br>
              <a:rPr lang="en-IN" dirty="0"/>
            </a:br>
            <a:r>
              <a:rPr lang="en-IN" dirty="0"/>
              <a:t>– Termination / disconnection</a:t>
            </a:r>
            <a:br>
              <a:rPr lang="en-IN" dirty="0"/>
            </a:br>
            <a:r>
              <a:rPr lang="en-IN" dirty="0"/>
              <a:t>In this type of transmission, the receiving device sends an acknowledgement, back to the source after a packet or group of packet is received. This type of transmission is reliable and secure.</a:t>
            </a:r>
          </a:p>
          <a:p>
            <a:pPr fontAlgn="base"/>
            <a:r>
              <a:rPr lang="en-IN" b="1" dirty="0"/>
              <a:t>Connection less service:</a:t>
            </a:r>
            <a:r>
              <a:rPr lang="en-IN" dirty="0"/>
              <a:t> It is a one-phase process and includes Data Transfer. In this type of transmission, the receiver does not acknowledge receipt of a packet. This approach allows for much faster communication between devices. Connection-oriented service is more reliable than connectionless Service.</a:t>
            </a:r>
          </a:p>
          <a:p>
            <a:pPr marL="0" indent="0">
              <a:buNone/>
            </a:pP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634482" y="312576"/>
            <a:ext cx="8173616" cy="886408"/>
          </a:xfrm>
        </p:spPr>
        <p:txBody>
          <a:bodyPr>
            <a:noAutofit/>
          </a:bodyPr>
          <a:lstStyle/>
          <a:p>
            <a:pPr algn="just"/>
            <a:r>
              <a:rPr lang="en-IN" sz="3200" b="1" dirty="0">
                <a:solidFill>
                  <a:srgbClr val="C00000"/>
                </a:solidFill>
                <a:latin typeface="+mn-lt"/>
              </a:rPr>
              <a:t>The services provided by the transport layer</a:t>
            </a:r>
            <a:br>
              <a:rPr lang="en-IN" sz="3200" b="1" dirty="0">
                <a:solidFill>
                  <a:srgbClr val="C00000"/>
                </a:solidFill>
                <a:latin typeface="+mn-lt"/>
              </a:rPr>
            </a:br>
            <a:endParaRPr lang="en-IN" sz="3200" b="1" dirty="0">
              <a:solidFill>
                <a:srgbClr val="C00000"/>
              </a:solidFill>
              <a:latin typeface="+mn-lt"/>
            </a:endParaRPr>
          </a:p>
        </p:txBody>
      </p:sp>
    </p:spTree>
    <p:extLst>
      <p:ext uri="{BB962C8B-B14F-4D97-AF65-F5344CB8AC3E}">
        <p14:creationId xmlns:p14="http://schemas.microsoft.com/office/powerpoint/2010/main" val="1888434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3612" y="615820"/>
            <a:ext cx="3911082" cy="886408"/>
          </a:xfrm>
        </p:spPr>
        <p:txBody>
          <a:bodyPr>
            <a:normAutofit/>
          </a:bodyPr>
          <a:lstStyle/>
          <a:p>
            <a:r>
              <a:rPr lang="en-IN" b="1" dirty="0">
                <a:solidFill>
                  <a:srgbClr val="C00000"/>
                </a:solidFill>
                <a:latin typeface="+mn-lt"/>
              </a:rPr>
              <a:t>Session Layer</a:t>
            </a:r>
          </a:p>
        </p:txBody>
      </p:sp>
      <p:sp>
        <p:nvSpPr>
          <p:cNvPr id="3" name="Content Placeholder 2"/>
          <p:cNvSpPr>
            <a:spLocks noGrp="1"/>
          </p:cNvSpPr>
          <p:nvPr>
            <p:ph idx="1"/>
          </p:nvPr>
        </p:nvSpPr>
        <p:spPr>
          <a:xfrm>
            <a:off x="539621" y="1883847"/>
            <a:ext cx="10515600" cy="2314929"/>
          </a:xfrm>
        </p:spPr>
        <p:txBody>
          <a:bodyPr>
            <a:normAutofit/>
          </a:bodyPr>
          <a:lstStyle/>
          <a:p>
            <a:pPr algn="just"/>
            <a:r>
              <a:rPr lang="en-IN" dirty="0"/>
              <a:t>This layer is responsible for establishment of connection, maintenance of sessions, authentication and also ensures security. </a:t>
            </a:r>
          </a:p>
          <a:p>
            <a:pPr algn="just"/>
            <a:r>
              <a:rPr lang="en-IN" dirty="0">
                <a:solidFill>
                  <a:srgbClr val="C00000"/>
                </a:solidFill>
              </a:rPr>
              <a:t>It creates, maintains and synchronizes the interaction among communicating devices.</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1221043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465" y="1198984"/>
            <a:ext cx="8986934" cy="4688632"/>
          </a:xfrm>
        </p:spPr>
        <p:txBody>
          <a:bodyPr>
            <a:normAutofit fontScale="85000" lnSpcReduction="20000"/>
          </a:bodyPr>
          <a:lstStyle/>
          <a:p>
            <a:pPr algn="just" fontAlgn="base"/>
            <a:r>
              <a:rPr lang="en-IN" b="1" dirty="0"/>
              <a:t>Session establishment, maintenance and termination:</a:t>
            </a:r>
            <a:r>
              <a:rPr lang="en-IN" dirty="0"/>
              <a:t> The layer allows the two processes to establish, use and terminate a connection. </a:t>
            </a:r>
          </a:p>
          <a:p>
            <a:pPr algn="just" fontAlgn="base"/>
            <a:r>
              <a:rPr lang="en-IN" b="1" dirty="0"/>
              <a:t>Synchronization :</a:t>
            </a:r>
            <a:r>
              <a:rPr lang="en-IN" dirty="0"/>
              <a:t> This layer allows a process to </a:t>
            </a:r>
            <a:r>
              <a:rPr lang="en-IN" dirty="0">
                <a:solidFill>
                  <a:srgbClr val="C00000"/>
                </a:solidFill>
              </a:rPr>
              <a:t>add checkpoints</a:t>
            </a:r>
            <a:r>
              <a:rPr lang="en-IN" dirty="0"/>
              <a:t> which are considered as synchronization points into the data. These synchronization point help to identify the error so that the data is re-synchronized properly, and ends of the messages are not cut prematurely and data loss is avoided. For example, if a system is sending a file of 2000 pages, it is advisable to insert checkpoints after every 100 pages to ensure that each 100-page unit is received and acknowledged independently. In this case, if a crash happens during the transmission of page 523, the only pages that need to be resent after system recovery are pages 501 to 523. Pages previous to 501 need not be resent.</a:t>
            </a:r>
          </a:p>
          <a:p>
            <a:pPr algn="just" fontAlgn="base"/>
            <a:r>
              <a:rPr lang="en-IN" b="1" dirty="0"/>
              <a:t>Dialog Controller :</a:t>
            </a:r>
            <a:r>
              <a:rPr lang="en-IN" dirty="0"/>
              <a:t> The session layer allows two systems to start communication with each other in half-duplex or full-duplex.</a:t>
            </a:r>
          </a:p>
          <a:p>
            <a:pPr marL="0" indent="0" algn="just">
              <a:buNone/>
            </a:pP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446244" y="312576"/>
            <a:ext cx="6568751" cy="886408"/>
          </a:xfrm>
        </p:spPr>
        <p:txBody>
          <a:bodyPr>
            <a:normAutofit/>
          </a:bodyPr>
          <a:lstStyle/>
          <a:p>
            <a:r>
              <a:rPr lang="en-IN" b="1" dirty="0">
                <a:solidFill>
                  <a:srgbClr val="C00000"/>
                </a:solidFill>
                <a:latin typeface="+mn-lt"/>
              </a:rPr>
              <a:t>Functions of Session Layer</a:t>
            </a:r>
          </a:p>
        </p:txBody>
      </p:sp>
    </p:spTree>
    <p:extLst>
      <p:ext uri="{BB962C8B-B14F-4D97-AF65-F5344CB8AC3E}">
        <p14:creationId xmlns:p14="http://schemas.microsoft.com/office/powerpoint/2010/main" val="1195476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3612" y="615820"/>
            <a:ext cx="5219234" cy="886408"/>
          </a:xfrm>
        </p:spPr>
        <p:txBody>
          <a:bodyPr>
            <a:normAutofit/>
          </a:bodyPr>
          <a:lstStyle/>
          <a:p>
            <a:r>
              <a:rPr lang="en-IN" b="1" dirty="0">
                <a:solidFill>
                  <a:srgbClr val="C00000"/>
                </a:solidFill>
                <a:latin typeface="+mn-lt"/>
              </a:rPr>
              <a:t>Presentation Layer</a:t>
            </a:r>
          </a:p>
        </p:txBody>
      </p:sp>
      <p:sp>
        <p:nvSpPr>
          <p:cNvPr id="3" name="Content Placeholder 2"/>
          <p:cNvSpPr>
            <a:spLocks noGrp="1"/>
          </p:cNvSpPr>
          <p:nvPr>
            <p:ph idx="1"/>
          </p:nvPr>
        </p:nvSpPr>
        <p:spPr>
          <a:xfrm>
            <a:off x="539621" y="1883847"/>
            <a:ext cx="10515600" cy="4351338"/>
          </a:xfrm>
        </p:spPr>
        <p:txBody>
          <a:bodyPr>
            <a:normAutofit/>
          </a:bodyPr>
          <a:lstStyle/>
          <a:p>
            <a:pPr algn="just"/>
            <a:r>
              <a:rPr lang="en-IN" dirty="0"/>
              <a:t>Presentation layer is also called the </a:t>
            </a:r>
            <a:r>
              <a:rPr lang="en-IN" b="1" dirty="0"/>
              <a:t>Translation layer</a:t>
            </a:r>
            <a:r>
              <a:rPr lang="en-IN" dirty="0"/>
              <a:t>. The data from the application layer is extracted here and manipulated as per the required format to transmit over the network.    </a:t>
            </a:r>
          </a:p>
          <a:p>
            <a:pPr>
              <a:tabLst>
                <a:tab pos="269875" algn="l"/>
              </a:tabLst>
            </a:pPr>
            <a:r>
              <a:rPr lang="en-IN" dirty="0">
                <a:solidFill>
                  <a:srgbClr val="C00000"/>
                </a:solidFill>
              </a:rPr>
              <a:t>It deals with the syntax and semantics of the information exchanged between two systems. </a:t>
            </a:r>
          </a:p>
          <a:p>
            <a:pPr>
              <a:tabLst>
                <a:tab pos="269875" algn="l"/>
              </a:tabLst>
            </a:pPr>
            <a:r>
              <a:rPr lang="en-IN" dirty="0"/>
              <a:t>Takes the data converts into the presentable form and gives it to AL</a:t>
            </a:r>
            <a:br>
              <a:rPr lang="en-IN" dirty="0"/>
            </a:b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4017085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7408" y="1757883"/>
            <a:ext cx="8986934" cy="4351338"/>
          </a:xfrm>
        </p:spPr>
        <p:txBody>
          <a:bodyPr>
            <a:normAutofit fontScale="77500" lnSpcReduction="20000"/>
          </a:bodyPr>
          <a:lstStyle/>
          <a:p>
            <a:pPr algn="just" fontAlgn="base"/>
            <a:r>
              <a:rPr lang="en-IN" b="1" dirty="0"/>
              <a:t>Translation :</a:t>
            </a:r>
            <a:r>
              <a:rPr lang="en-IN" dirty="0"/>
              <a:t> The processes (running programs) in two systems are usually exchanging information in the form of character strings, numbers, and so on. The information must be changed to bit streams before being transmitted. Because different computers use different encoding systems, the presentation layer is responsible for interoperability between these different encoding methods. The presentation layer at the sender changes the information from its sender-dependent format into a common format. The presentation layer at the receiving machine changes the common format into its receiver-dependent format. For example, ASCII to EBCDIC.</a:t>
            </a:r>
          </a:p>
          <a:p>
            <a:pPr algn="just" fontAlgn="base"/>
            <a:r>
              <a:rPr lang="en-IN" b="1" dirty="0"/>
              <a:t>Encryption/ Decryption :</a:t>
            </a:r>
            <a:r>
              <a:rPr lang="en-IN" dirty="0"/>
              <a:t> Data encryption translates the data into another form or code. The encrypted data is known as the cipher text and the decrypted data is known as plain text. A key value is used for encrypting as well as decrypting data.</a:t>
            </a:r>
          </a:p>
          <a:p>
            <a:pPr algn="just" fontAlgn="base"/>
            <a:r>
              <a:rPr lang="en-IN" b="1" dirty="0"/>
              <a:t>Compression:</a:t>
            </a:r>
            <a:r>
              <a:rPr lang="en-IN" dirty="0"/>
              <a:t> Reduces the number of bits that need to be transmitted on the network. Useful for audio, video</a:t>
            </a:r>
          </a:p>
          <a:p>
            <a:pPr marL="0" indent="0" algn="just">
              <a:buNone/>
            </a:pP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446244" y="312576"/>
            <a:ext cx="7343193" cy="886408"/>
          </a:xfrm>
        </p:spPr>
        <p:txBody>
          <a:bodyPr>
            <a:normAutofit fontScale="90000"/>
          </a:bodyPr>
          <a:lstStyle/>
          <a:p>
            <a:r>
              <a:rPr lang="en-IN" b="1" dirty="0">
                <a:solidFill>
                  <a:srgbClr val="C00000"/>
                </a:solidFill>
                <a:latin typeface="+mn-lt"/>
              </a:rPr>
              <a:t>Functions of Presentation Layer</a:t>
            </a:r>
          </a:p>
        </p:txBody>
      </p:sp>
    </p:spTree>
    <p:extLst>
      <p:ext uri="{BB962C8B-B14F-4D97-AF65-F5344CB8AC3E}">
        <p14:creationId xmlns:p14="http://schemas.microsoft.com/office/powerpoint/2010/main" val="3828914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523" y="402448"/>
            <a:ext cx="8511073" cy="502622"/>
          </a:xfrm>
        </p:spPr>
        <p:txBody>
          <a:bodyPr>
            <a:normAutofit fontScale="90000"/>
          </a:bodyPr>
          <a:lstStyle/>
          <a:p>
            <a:pPr algn="ctr"/>
            <a:r>
              <a:rPr lang="en-IN" b="1" dirty="0">
                <a:solidFill>
                  <a:srgbClr val="C00000"/>
                </a:solidFill>
              </a:rPr>
              <a:t>Communication model</a:t>
            </a:r>
            <a:br>
              <a:rPr lang="en-IN" dirty="0">
                <a:solidFill>
                  <a:srgbClr val="C00000"/>
                </a:solidFill>
              </a:rPr>
            </a:br>
            <a:endParaRPr lang="en-IN" dirty="0">
              <a:solidFill>
                <a:srgbClr val="C00000"/>
              </a:solidFill>
            </a:endParaRPr>
          </a:p>
        </p:txBody>
      </p:sp>
      <p:sp>
        <p:nvSpPr>
          <p:cNvPr id="3" name="Content Placeholder 2"/>
          <p:cNvSpPr>
            <a:spLocks noGrp="1"/>
          </p:cNvSpPr>
          <p:nvPr>
            <p:ph idx="1"/>
          </p:nvPr>
        </p:nvSpPr>
        <p:spPr>
          <a:xfrm>
            <a:off x="586273" y="985869"/>
            <a:ext cx="10515600" cy="796278"/>
          </a:xfrm>
        </p:spPr>
        <p:txBody>
          <a:bodyPr>
            <a:normAutofit lnSpcReduction="10000"/>
          </a:bodyPr>
          <a:lstStyle/>
          <a:p>
            <a:pPr marL="0" indent="0">
              <a:buNone/>
            </a:pPr>
            <a:r>
              <a:rPr lang="en-IN" dirty="0"/>
              <a:t>The fundamental purpose of a communications system is the exchange of data between two parties.</a:t>
            </a:r>
          </a:p>
          <a:p>
            <a:endParaRPr lang="en-IN" dirty="0"/>
          </a:p>
          <a:p>
            <a:endParaRPr lang="en-IN" dirty="0"/>
          </a:p>
          <a:p>
            <a:endParaRPr lang="en-IN" dirty="0"/>
          </a:p>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468011" y="1782147"/>
            <a:ext cx="6694650" cy="4068147"/>
          </a:xfrm>
          <a:prstGeom prst="rect">
            <a:avLst/>
          </a:prstGeom>
          <a:noFill/>
          <a:ln>
            <a:noFill/>
          </a:ln>
        </p:spPr>
      </p:pic>
      <p:pic>
        <p:nvPicPr>
          <p:cNvPr id="5" name="Picture 2"/>
          <p:cNvPicPr>
            <a:picLocks noChangeAspect="1" noChangeArrowheads="1"/>
          </p:cNvPicPr>
          <p:nvPr/>
        </p:nvPicPr>
        <p:blipFill>
          <a:blip r:embed="rId3" cstate="print"/>
          <a:srcRect/>
          <a:stretch>
            <a:fillRect/>
          </a:stretch>
        </p:blipFill>
        <p:spPr bwMode="auto">
          <a:xfrm>
            <a:off x="8934450" y="0"/>
            <a:ext cx="3257550" cy="914400"/>
          </a:xfrm>
          <a:prstGeom prst="rect">
            <a:avLst/>
          </a:prstGeom>
          <a:noFill/>
          <a:ln w="9525">
            <a:noFill/>
            <a:miter lim="800000"/>
            <a:headEnd/>
            <a:tailEnd/>
          </a:ln>
        </p:spPr>
      </p:pic>
      <p:sp>
        <p:nvSpPr>
          <p:cNvPr id="6"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7"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37096937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3612" y="615820"/>
            <a:ext cx="3911082" cy="886408"/>
          </a:xfrm>
        </p:spPr>
        <p:txBody>
          <a:bodyPr>
            <a:normAutofit fontScale="90000"/>
          </a:bodyPr>
          <a:lstStyle/>
          <a:p>
            <a:r>
              <a:rPr lang="en-IN" b="1" dirty="0">
                <a:solidFill>
                  <a:srgbClr val="C00000"/>
                </a:solidFill>
                <a:latin typeface="+mn-lt"/>
              </a:rPr>
              <a:t>Application Layer</a:t>
            </a:r>
          </a:p>
        </p:txBody>
      </p:sp>
      <p:sp>
        <p:nvSpPr>
          <p:cNvPr id="3" name="Content Placeholder 2"/>
          <p:cNvSpPr>
            <a:spLocks noGrp="1"/>
          </p:cNvSpPr>
          <p:nvPr>
            <p:ph idx="1"/>
          </p:nvPr>
        </p:nvSpPr>
        <p:spPr>
          <a:xfrm>
            <a:off x="539621" y="1883847"/>
            <a:ext cx="10515600" cy="4351338"/>
          </a:xfrm>
        </p:spPr>
        <p:txBody>
          <a:bodyPr>
            <a:normAutofit fontScale="77500" lnSpcReduction="20000"/>
          </a:bodyPr>
          <a:lstStyle/>
          <a:p>
            <a:pPr algn="just"/>
            <a:r>
              <a:rPr lang="en-IN" dirty="0"/>
              <a:t>At the very top of the OSI Reference Model stack of layers, we find Application layer which is implemented by the network applications.</a:t>
            </a:r>
          </a:p>
          <a:p>
            <a:pPr algn="just"/>
            <a:r>
              <a:rPr lang="en-IN" dirty="0"/>
              <a:t> These applications produce the data, which has to be transferred over the network. </a:t>
            </a:r>
          </a:p>
          <a:p>
            <a:pPr algn="just"/>
            <a:r>
              <a:rPr lang="en-IN" dirty="0"/>
              <a:t>The application layer </a:t>
            </a:r>
            <a:r>
              <a:rPr lang="en-IN" dirty="0">
                <a:solidFill>
                  <a:srgbClr val="C00000"/>
                </a:solidFill>
              </a:rPr>
              <a:t>enables the user, whether human or software, to access the network.</a:t>
            </a:r>
          </a:p>
          <a:p>
            <a:pPr algn="just"/>
            <a:r>
              <a:rPr lang="en-IN" dirty="0"/>
              <a:t>It provides user interfaces and support for services such as electronic mail, remote file access and transfer, shared database management, and other types of distributed information services.</a:t>
            </a:r>
          </a:p>
          <a:p>
            <a:r>
              <a:rPr lang="en-IN" dirty="0"/>
              <a:t>This layer also serves as a window for the application services to access the network and for displaying the received information to the user. </a:t>
            </a:r>
          </a:p>
          <a:p>
            <a:r>
              <a:rPr lang="en-IN" dirty="0"/>
              <a:t>It enables the user to access the network.</a:t>
            </a:r>
          </a:p>
          <a:p>
            <a:r>
              <a:rPr lang="en-IN" dirty="0"/>
              <a:t>Protocols that works with this layer are FTP, TFTP, SNMP, DNS, HTTP etc</a:t>
            </a:r>
            <a:br>
              <a:rPr lang="en-IN" dirty="0"/>
            </a:b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Tree>
    <p:extLst>
      <p:ext uri="{BB962C8B-B14F-4D97-AF65-F5344CB8AC3E}">
        <p14:creationId xmlns:p14="http://schemas.microsoft.com/office/powerpoint/2010/main" val="12463534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7408" y="1463040"/>
            <a:ext cx="8986934" cy="4646181"/>
          </a:xfrm>
        </p:spPr>
        <p:txBody>
          <a:bodyPr>
            <a:normAutofit fontScale="77500" lnSpcReduction="20000"/>
          </a:bodyPr>
          <a:lstStyle/>
          <a:p>
            <a:pPr algn="just"/>
            <a:r>
              <a:rPr lang="en-IN" dirty="0"/>
              <a:t>Network virtual terminal: A network virtual terminal is a software version of a physical terminal, and it allows a user to log on to a remote host. To do so, the application creates a software emulation of a terminal at the remote host. The user's computer talks to the software terminal which, in turn, talks to the host, and vice versa. The remote host believes it is communicating with one of its own terminals and allows the user to log on.</a:t>
            </a:r>
          </a:p>
          <a:p>
            <a:pPr algn="just"/>
            <a:endParaRPr lang="en-IN" dirty="0"/>
          </a:p>
          <a:p>
            <a:pPr algn="just"/>
            <a:r>
              <a:rPr lang="en-IN" dirty="0"/>
              <a:t>File transfer, access, and management: This application allows a user to access files in a remote host (to make changes or read data), to retrieve files from a remote computer for use in the local computer, and to manage or control files in a remote computer locally.</a:t>
            </a:r>
          </a:p>
          <a:p>
            <a:pPr algn="just"/>
            <a:r>
              <a:rPr lang="en-IN" dirty="0"/>
              <a:t>Mail services: This application provides the basis for e-mail forwarding and storage.</a:t>
            </a:r>
          </a:p>
          <a:p>
            <a:pPr algn="just"/>
            <a:r>
              <a:rPr lang="en-IN" dirty="0"/>
              <a:t>Directory services: This application provides distributed database sources and access for global information about various objects and services.</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446244" y="312576"/>
            <a:ext cx="6568751" cy="886408"/>
          </a:xfrm>
        </p:spPr>
        <p:txBody>
          <a:bodyPr>
            <a:normAutofit fontScale="90000"/>
          </a:bodyPr>
          <a:lstStyle/>
          <a:p>
            <a:r>
              <a:rPr lang="en-IN" b="1" dirty="0">
                <a:solidFill>
                  <a:srgbClr val="C00000"/>
                </a:solidFill>
                <a:latin typeface="+mn-lt"/>
              </a:rPr>
              <a:t>Functions of Application Layer</a:t>
            </a:r>
          </a:p>
        </p:txBody>
      </p:sp>
    </p:spTree>
    <p:extLst>
      <p:ext uri="{BB962C8B-B14F-4D97-AF65-F5344CB8AC3E}">
        <p14:creationId xmlns:p14="http://schemas.microsoft.com/office/powerpoint/2010/main" val="29675678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7408" y="1729890"/>
            <a:ext cx="8986934" cy="4351338"/>
          </a:xfrm>
        </p:spPr>
        <p:txBody>
          <a:bodyPr>
            <a:normAutofit/>
          </a:bodyPr>
          <a:lstStyle/>
          <a:p>
            <a:pPr algn="just"/>
            <a:r>
              <a:rPr lang="en-IN" dirty="0"/>
              <a:t>Any change in one layer will not affect the adjacent layer as long as the standard is followed.</a:t>
            </a:r>
          </a:p>
          <a:p>
            <a:pPr algn="just"/>
            <a:r>
              <a:rPr lang="en-IN" dirty="0"/>
              <a:t>Ex. PL  </a:t>
            </a:r>
            <a:r>
              <a:rPr lang="en-IN" dirty="0">
                <a:sym typeface="Wingdings" pitchFamily="2" charset="2"/>
              </a:rPr>
              <a:t> instead of Ethernet cable  if wireless is used , it doesn’t matter</a:t>
            </a:r>
          </a:p>
          <a:p>
            <a:pPr algn="just"/>
            <a:r>
              <a:rPr lang="en-IN" dirty="0">
                <a:sym typeface="Wingdings" pitchFamily="2" charset="2"/>
              </a:rPr>
              <a:t>NL  IPv4 to IPv6</a:t>
            </a:r>
          </a:p>
          <a:p>
            <a:pPr algn="just"/>
            <a:r>
              <a:rPr lang="en-IN" dirty="0">
                <a:sym typeface="Wingdings" pitchFamily="2" charset="2"/>
              </a:rPr>
              <a:t> TL wait until it gets all the segments  then it strip all the TL headers and combine that info to the upper layer</a:t>
            </a: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r>
              <a:rPr lang="en-IN" b="1" dirty="0">
                <a:solidFill>
                  <a:srgbClr val="C00000"/>
                </a:solidFill>
                <a:latin typeface="+mn-lt"/>
              </a:rPr>
              <a:t>OSI model</a:t>
            </a:r>
          </a:p>
        </p:txBody>
      </p:sp>
    </p:spTree>
    <p:extLst>
      <p:ext uri="{BB962C8B-B14F-4D97-AF65-F5344CB8AC3E}">
        <p14:creationId xmlns:p14="http://schemas.microsoft.com/office/powerpoint/2010/main" val="42206125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7408" y="1729890"/>
            <a:ext cx="8986934" cy="4351338"/>
          </a:xfrm>
        </p:spPr>
        <p:txBody>
          <a:bodyPr>
            <a:normAutofit fontScale="92500" lnSpcReduction="10000"/>
          </a:bodyPr>
          <a:lstStyle/>
          <a:p>
            <a:pPr algn="just"/>
            <a:r>
              <a:rPr lang="en-IN" dirty="0"/>
              <a:t>Application </a:t>
            </a:r>
            <a:r>
              <a:rPr lang="en-IN" dirty="0">
                <a:sym typeface="Wingdings" panose="05000000000000000000" pitchFamily="2" charset="2"/>
              </a:rPr>
              <a:t> network access</a:t>
            </a:r>
            <a:endParaRPr lang="en-IN" dirty="0"/>
          </a:p>
          <a:p>
            <a:pPr algn="just"/>
            <a:r>
              <a:rPr lang="en-IN" dirty="0"/>
              <a:t>Presentation </a:t>
            </a:r>
            <a:r>
              <a:rPr lang="en-IN" dirty="0">
                <a:sym typeface="Wingdings" panose="05000000000000000000" pitchFamily="2" charset="2"/>
              </a:rPr>
              <a:t> translate, encrypt, compress</a:t>
            </a:r>
            <a:endParaRPr lang="en-IN" dirty="0"/>
          </a:p>
          <a:p>
            <a:pPr algn="just"/>
            <a:r>
              <a:rPr lang="en-IN" dirty="0"/>
              <a:t>Session </a:t>
            </a:r>
            <a:r>
              <a:rPr lang="en-IN" dirty="0">
                <a:sym typeface="Wingdings" panose="05000000000000000000" pitchFamily="2" charset="2"/>
              </a:rPr>
              <a:t> manage session, dialog control and synchronization (check points)</a:t>
            </a:r>
            <a:endParaRPr lang="en-IN" dirty="0"/>
          </a:p>
          <a:p>
            <a:pPr algn="just"/>
            <a:r>
              <a:rPr lang="en-IN" dirty="0"/>
              <a:t>Transport  </a:t>
            </a:r>
            <a:r>
              <a:rPr lang="en-IN" dirty="0">
                <a:sym typeface="Wingdings" panose="05000000000000000000" pitchFamily="2" charset="2"/>
              </a:rPr>
              <a:t>segment, flow and error control, service point /port addressing</a:t>
            </a:r>
            <a:endParaRPr lang="en-IN" dirty="0"/>
          </a:p>
          <a:p>
            <a:pPr algn="just"/>
            <a:r>
              <a:rPr lang="en-IN" dirty="0"/>
              <a:t>Network </a:t>
            </a:r>
            <a:r>
              <a:rPr lang="en-IN" dirty="0">
                <a:sym typeface="Wingdings" panose="05000000000000000000" pitchFamily="2" charset="2"/>
              </a:rPr>
              <a:t>packet, routing, logical add (IP address)</a:t>
            </a:r>
            <a:endParaRPr lang="en-IN" dirty="0"/>
          </a:p>
          <a:p>
            <a:pPr algn="just"/>
            <a:r>
              <a:rPr lang="en-IN" dirty="0"/>
              <a:t>Data link </a:t>
            </a:r>
            <a:r>
              <a:rPr lang="en-IN" dirty="0">
                <a:sym typeface="Wingdings" panose="05000000000000000000" pitchFamily="2" charset="2"/>
              </a:rPr>
              <a:t>framing, error, flow and access control, Physical add(MAC)</a:t>
            </a:r>
            <a:endParaRPr lang="en-IN" dirty="0"/>
          </a:p>
          <a:p>
            <a:pPr algn="just"/>
            <a:r>
              <a:rPr lang="en-IN" dirty="0"/>
              <a:t>Physical </a:t>
            </a:r>
            <a:r>
              <a:rPr lang="en-IN" dirty="0">
                <a:sym typeface="Wingdings" panose="05000000000000000000" pitchFamily="2" charset="2"/>
              </a:rPr>
              <a:t>transmit bits  transmission media, mode, data rate, line configuration, topology etc.</a:t>
            </a: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r>
              <a:rPr lang="en-IN" b="1" dirty="0">
                <a:solidFill>
                  <a:srgbClr val="C00000"/>
                </a:solidFill>
                <a:latin typeface="+mn-lt"/>
              </a:rPr>
              <a:t>Summary of OSI model</a:t>
            </a:r>
          </a:p>
        </p:txBody>
      </p:sp>
    </p:spTree>
    <p:extLst>
      <p:ext uri="{BB962C8B-B14F-4D97-AF65-F5344CB8AC3E}">
        <p14:creationId xmlns:p14="http://schemas.microsoft.com/office/powerpoint/2010/main" val="42206125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pPr algn="ctr"/>
            <a:r>
              <a:rPr lang="en-IN" b="1" dirty="0">
                <a:solidFill>
                  <a:srgbClr val="C00000"/>
                </a:solidFill>
                <a:latin typeface="+mn-lt"/>
              </a:rPr>
              <a:t> OSI model</a:t>
            </a:r>
          </a:p>
        </p:txBody>
      </p:sp>
      <p:pic>
        <p:nvPicPr>
          <p:cNvPr id="4" name="Picture 3"/>
          <p:cNvPicPr>
            <a:picLocks noChangeAspect="1"/>
          </p:cNvPicPr>
          <p:nvPr/>
        </p:nvPicPr>
        <p:blipFill>
          <a:blip r:embed="rId3"/>
          <a:stretch>
            <a:fillRect/>
          </a:stretch>
        </p:blipFill>
        <p:spPr>
          <a:xfrm>
            <a:off x="2912311" y="1322145"/>
            <a:ext cx="6334125" cy="4752975"/>
          </a:xfrm>
          <a:prstGeom prst="rect">
            <a:avLst/>
          </a:prstGeom>
        </p:spPr>
      </p:pic>
    </p:spTree>
    <p:extLst>
      <p:ext uri="{BB962C8B-B14F-4D97-AF65-F5344CB8AC3E}">
        <p14:creationId xmlns:p14="http://schemas.microsoft.com/office/powerpoint/2010/main" val="12945408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4470" y="5644055"/>
            <a:ext cx="2484786" cy="657890"/>
          </a:xfrm>
        </p:spPr>
        <p:txBody>
          <a:bodyPr>
            <a:normAutofit/>
          </a:bodyPr>
          <a:lstStyle/>
          <a:p>
            <a:pPr algn="ctr">
              <a:buNone/>
            </a:pPr>
            <a:r>
              <a:rPr lang="en-IN" b="1" dirty="0"/>
              <a:t>OSI model</a:t>
            </a:r>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r>
              <a:rPr lang="en-IN" b="1" dirty="0">
                <a:solidFill>
                  <a:srgbClr val="C00000"/>
                </a:solidFill>
                <a:latin typeface="+mn-lt"/>
              </a:rPr>
              <a:t> OSI model   - TCP/IP model</a:t>
            </a:r>
          </a:p>
        </p:txBody>
      </p:sp>
      <p:pic>
        <p:nvPicPr>
          <p:cNvPr id="1027" name="Picture 3"/>
          <p:cNvPicPr>
            <a:picLocks noChangeAspect="1" noChangeArrowheads="1"/>
          </p:cNvPicPr>
          <p:nvPr/>
        </p:nvPicPr>
        <p:blipFill>
          <a:blip r:embed="rId3"/>
          <a:srcRect/>
          <a:stretch>
            <a:fillRect/>
          </a:stretch>
        </p:blipFill>
        <p:spPr bwMode="auto">
          <a:xfrm>
            <a:off x="2295689" y="1266825"/>
            <a:ext cx="3438525" cy="43243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6388976" y="1321184"/>
            <a:ext cx="3429000" cy="4257675"/>
          </a:xfrm>
          <a:prstGeom prst="rect">
            <a:avLst/>
          </a:prstGeom>
          <a:noFill/>
          <a:ln w="9525">
            <a:noFill/>
            <a:miter lim="800000"/>
            <a:headEnd/>
            <a:tailEnd/>
          </a:ln>
          <a:effectLst/>
        </p:spPr>
      </p:pic>
      <p:sp>
        <p:nvSpPr>
          <p:cNvPr id="10" name="Content Placeholder 2"/>
          <p:cNvSpPr txBox="1">
            <a:spLocks/>
          </p:cNvSpPr>
          <p:nvPr/>
        </p:nvSpPr>
        <p:spPr>
          <a:xfrm>
            <a:off x="6937738" y="5596759"/>
            <a:ext cx="2484786" cy="657890"/>
          </a:xfrm>
          <a:prstGeom prst="rect">
            <a:avLst/>
          </a:prstGeom>
        </p:spPr>
        <p:txBody>
          <a:bodyPr vert="horz" lIns="91440" tIns="45720" rIns="91440" bIns="45720" rtlCol="0">
            <a:normAutofit/>
          </a:body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1" i="0" u="none" strike="noStrike" kern="1200" cap="none" spc="0" normalizeH="0" baseline="0" noProof="0" dirty="0">
                <a:ln>
                  <a:noFill/>
                </a:ln>
                <a:solidFill>
                  <a:schemeClr val="tx1"/>
                </a:solidFill>
                <a:effectLst/>
                <a:uLnTx/>
                <a:uFillTx/>
                <a:latin typeface="+mn-lt"/>
                <a:ea typeface="+mn-ea"/>
                <a:cs typeface="+mn-cs"/>
              </a:rPr>
              <a:t>TCP/IP model</a:t>
            </a:r>
          </a:p>
        </p:txBody>
      </p:sp>
    </p:spTree>
    <p:extLst>
      <p:ext uri="{BB962C8B-B14F-4D97-AF65-F5344CB8AC3E}">
        <p14:creationId xmlns:p14="http://schemas.microsoft.com/office/powerpoint/2010/main" val="42206125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5835" y="1240221"/>
            <a:ext cx="9403004" cy="4841007"/>
          </a:xfrm>
        </p:spPr>
        <p:txBody>
          <a:bodyPr>
            <a:normAutofit/>
          </a:bodyPr>
          <a:lstStyle/>
          <a:p>
            <a:pPr algn="just"/>
            <a:r>
              <a:rPr lang="en-US" dirty="0"/>
              <a:t>The </a:t>
            </a:r>
            <a:r>
              <a:rPr lang="en-US" b="1" dirty="0"/>
              <a:t>OSI Model</a:t>
            </a:r>
            <a:r>
              <a:rPr lang="en-US" dirty="0"/>
              <a:t> we just looked at is just a reference/logical model. It was designed to describe the functions of the communication system by dividing the communication procedure into smaller and simpler components. </a:t>
            </a:r>
          </a:p>
          <a:p>
            <a:pPr algn="just"/>
            <a:r>
              <a:rPr lang="en-US" dirty="0">
                <a:solidFill>
                  <a:srgbClr val="C00000"/>
                </a:solidFill>
              </a:rPr>
              <a:t>TCP/IP model was designed and developed by Department of Defense (</a:t>
            </a:r>
            <a:r>
              <a:rPr lang="en-US" dirty="0" err="1">
                <a:solidFill>
                  <a:srgbClr val="C00000"/>
                </a:solidFill>
              </a:rPr>
              <a:t>DoD</a:t>
            </a:r>
            <a:r>
              <a:rPr lang="en-US" dirty="0">
                <a:solidFill>
                  <a:srgbClr val="C00000"/>
                </a:solidFill>
              </a:rPr>
              <a:t>) in 1960s and is based on standard protocols. It stands for Transmission Control Protocol/Internet Protocol. </a:t>
            </a:r>
          </a:p>
          <a:p>
            <a:pPr algn="just"/>
            <a:r>
              <a:rPr lang="en-US" dirty="0"/>
              <a:t>The </a:t>
            </a:r>
            <a:r>
              <a:rPr lang="en-US" b="1" dirty="0"/>
              <a:t>TCP/IP model</a:t>
            </a:r>
            <a:r>
              <a:rPr lang="en-US" dirty="0"/>
              <a:t> is a concise version of the OSI model. It contains four layers, unlike seven layers in the OSI model. </a:t>
            </a:r>
            <a:endParaRPr lang="en-IN"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pPr algn="ctr"/>
            <a:r>
              <a:rPr lang="en-IN" b="1" dirty="0">
                <a:solidFill>
                  <a:srgbClr val="C00000"/>
                </a:solidFill>
                <a:latin typeface="+mn-lt"/>
              </a:rPr>
              <a:t>TCP/IP model</a:t>
            </a:r>
          </a:p>
        </p:txBody>
      </p:sp>
    </p:spTree>
    <p:extLst>
      <p:ext uri="{BB962C8B-B14F-4D97-AF65-F5344CB8AC3E}">
        <p14:creationId xmlns:p14="http://schemas.microsoft.com/office/powerpoint/2010/main" val="42206125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pPr algn="ctr"/>
            <a:r>
              <a:rPr lang="en-IN" b="1" dirty="0">
                <a:solidFill>
                  <a:srgbClr val="C00000"/>
                </a:solidFill>
                <a:latin typeface="+mn-lt"/>
              </a:rPr>
              <a:t>TCP/IP model</a:t>
            </a:r>
          </a:p>
        </p:txBody>
      </p:sp>
      <p:pic>
        <p:nvPicPr>
          <p:cNvPr id="2050" name="Picture 2" descr="The TCP/IP Protocol Framework - Networking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491" y="1934741"/>
            <a:ext cx="6349870" cy="343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0223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5835" y="1240221"/>
            <a:ext cx="9403004" cy="4841007"/>
          </a:xfrm>
        </p:spPr>
        <p:txBody>
          <a:bodyPr>
            <a:normAutofit/>
          </a:bodyPr>
          <a:lstStyle/>
          <a:p>
            <a:pPr algn="just" fontAlgn="base">
              <a:buNone/>
            </a:pPr>
            <a:r>
              <a:rPr lang="en-US" b="1" dirty="0">
                <a:solidFill>
                  <a:srgbClr val="C00000"/>
                </a:solidFill>
              </a:rPr>
              <a:t>Network Access Layer </a:t>
            </a:r>
          </a:p>
          <a:p>
            <a:pPr algn="just" fontAlgn="base"/>
            <a:r>
              <a:rPr lang="en-US" dirty="0"/>
              <a:t>This layer corresponds to the combination of Data Link Layer and Physical Layer of the OSI model. </a:t>
            </a:r>
          </a:p>
          <a:p>
            <a:pPr algn="just" fontAlgn="base"/>
            <a:r>
              <a:rPr lang="en-US" dirty="0"/>
              <a:t>It looks out for hardware addressing and the protocols present in this layer allows for the physical transmission of data.</a:t>
            </a:r>
          </a:p>
          <a:p>
            <a:pPr marL="0" indent="0" algn="just">
              <a:buNone/>
            </a:pPr>
            <a:br>
              <a:rPr lang="en-US" dirty="0"/>
            </a:b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pPr algn="ctr"/>
            <a:r>
              <a:rPr lang="en-IN" b="1" dirty="0">
                <a:solidFill>
                  <a:srgbClr val="C00000"/>
                </a:solidFill>
                <a:latin typeface="+mn-lt"/>
              </a:rPr>
              <a:t>TCP/IP model</a:t>
            </a:r>
          </a:p>
        </p:txBody>
      </p:sp>
    </p:spTree>
    <p:extLst>
      <p:ext uri="{BB962C8B-B14F-4D97-AF65-F5344CB8AC3E}">
        <p14:creationId xmlns:p14="http://schemas.microsoft.com/office/powerpoint/2010/main" val="42206125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5835" y="1240221"/>
            <a:ext cx="9403004" cy="4841007"/>
          </a:xfrm>
        </p:spPr>
        <p:txBody>
          <a:bodyPr>
            <a:normAutofit fontScale="62500" lnSpcReduction="20000"/>
          </a:bodyPr>
          <a:lstStyle/>
          <a:p>
            <a:pPr fontAlgn="base">
              <a:buNone/>
            </a:pPr>
            <a:r>
              <a:rPr lang="en-US" b="1" dirty="0">
                <a:solidFill>
                  <a:srgbClr val="C00000"/>
                </a:solidFill>
              </a:rPr>
              <a:t>Internet Layer </a:t>
            </a:r>
          </a:p>
          <a:p>
            <a:pPr algn="just" fontAlgn="base"/>
            <a:r>
              <a:rPr lang="en-US" dirty="0"/>
              <a:t>This layer parallels the functions of OSI’s Network layer. It defines the protocols which are responsible for logical transmission of data over the entire network. The main protocols residing at this layer are :</a:t>
            </a:r>
          </a:p>
          <a:p>
            <a:pPr algn="just" fontAlgn="base"/>
            <a:r>
              <a:rPr lang="en-US" b="1" dirty="0"/>
              <a:t>IP –</a:t>
            </a:r>
            <a:r>
              <a:rPr lang="en-US" dirty="0"/>
              <a:t> stands for Internet Protocol and it is responsible for delivering packets from the source host to the destination host by looking at the IP addresses in the packet headers. IP has 2 versions:</a:t>
            </a:r>
            <a:br>
              <a:rPr lang="en-US" dirty="0"/>
            </a:br>
            <a:r>
              <a:rPr lang="en-US" dirty="0"/>
              <a:t>IPv4 and IPv6. IPv4 is the one that most of the websites are using currently. But IPv6 is growing as the number of IPv4 addresses are limited in number when compared to the number of users.</a:t>
            </a:r>
          </a:p>
          <a:p>
            <a:pPr algn="just"/>
            <a:r>
              <a:rPr lang="en-IN" b="1" dirty="0"/>
              <a:t>Address resolution protocol (ARP)</a:t>
            </a:r>
            <a:r>
              <a:rPr lang="en-IN" dirty="0"/>
              <a:t> is used to find the physical address of a device whose internet address (IP address) is known.</a:t>
            </a:r>
          </a:p>
          <a:p>
            <a:pPr algn="just"/>
            <a:r>
              <a:rPr lang="en-IN" b="1" dirty="0"/>
              <a:t>Reverse Address resolution protocol (RARP): </a:t>
            </a:r>
            <a:r>
              <a:rPr lang="en-IN" dirty="0"/>
              <a:t>helps to find the internet address of a device whose physical address is known.</a:t>
            </a:r>
          </a:p>
          <a:p>
            <a:pPr algn="just"/>
            <a:r>
              <a:rPr lang="en-IN" b="1" dirty="0"/>
              <a:t>Internet Control Message Protocol (ICMP): </a:t>
            </a:r>
            <a:r>
              <a:rPr lang="en-IN" dirty="0"/>
              <a:t>IP in network layer sends data in form of small packets known as datagrams. ICMP protocol sends the datagrams problems back to sender. It is used for query and error reporting messages.</a:t>
            </a:r>
          </a:p>
          <a:p>
            <a:r>
              <a:rPr lang="en-IN" b="1" dirty="0"/>
              <a:t>Internet Group Message Protocol (IGMP): </a:t>
            </a:r>
            <a:r>
              <a:rPr lang="en-IN" dirty="0"/>
              <a:t>This protocol is used for simultaneous transmission of a message to a group of recipients.</a:t>
            </a:r>
            <a:br>
              <a:rPr lang="en-IN" dirty="0"/>
            </a:b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7" name="Footer Placeholder 7"/>
          <p:cNvSpPr>
            <a:spLocks noGrp="1"/>
          </p:cNvSpPr>
          <p:nvPr>
            <p:ph type="ftr" sz="quarter" idx="11"/>
          </p:nvPr>
        </p:nvSpPr>
        <p:spPr>
          <a:xfrm>
            <a:off x="4213909" y="6393805"/>
            <a:ext cx="6942667" cy="346193"/>
          </a:xfrm>
        </p:spPr>
        <p:txBody>
          <a:bodyPr/>
          <a:lstStyle/>
          <a:p>
            <a:r>
              <a:rPr lang="en-IN" dirty="0"/>
              <a:t>Department of EECE, GIT                            Course Code and Course Title: 19ECS201 &amp; Data Communications</a:t>
            </a:r>
            <a:endParaRPr lang="en-US" dirty="0"/>
          </a:p>
        </p:txBody>
      </p:sp>
      <p:sp>
        <p:nvSpPr>
          <p:cNvPr id="8" name="Date Placeholder 9"/>
          <p:cNvSpPr>
            <a:spLocks noGrp="1"/>
          </p:cNvSpPr>
          <p:nvPr>
            <p:ph type="dt" sz="half" idx="10"/>
          </p:nvPr>
        </p:nvSpPr>
        <p:spPr>
          <a:xfrm>
            <a:off x="838200" y="6356350"/>
            <a:ext cx="2743200" cy="365125"/>
          </a:xfrm>
        </p:spPr>
        <p:txBody>
          <a:bodyPr/>
          <a:lstStyle/>
          <a:p>
            <a:fld id="{3A5125F7-89CA-4B3E-AB31-A960B7682910}" type="datetime3">
              <a:rPr lang="en-US" smtClean="0"/>
              <a:pPr/>
              <a:t>5 September 2022</a:t>
            </a:fld>
            <a:endParaRPr lang="en-US" dirty="0"/>
          </a:p>
        </p:txBody>
      </p:sp>
      <p:sp>
        <p:nvSpPr>
          <p:cNvPr id="9" name="Title 1"/>
          <p:cNvSpPr>
            <a:spLocks noGrp="1"/>
          </p:cNvSpPr>
          <p:nvPr>
            <p:ph type="title"/>
          </p:nvPr>
        </p:nvSpPr>
        <p:spPr>
          <a:xfrm>
            <a:off x="1716832" y="435737"/>
            <a:ext cx="6568751" cy="886408"/>
          </a:xfrm>
        </p:spPr>
        <p:txBody>
          <a:bodyPr>
            <a:normAutofit/>
          </a:bodyPr>
          <a:lstStyle/>
          <a:p>
            <a:pPr algn="ctr"/>
            <a:r>
              <a:rPr lang="en-IN" b="1" dirty="0">
                <a:solidFill>
                  <a:srgbClr val="C00000"/>
                </a:solidFill>
                <a:latin typeface="+mn-lt"/>
              </a:rPr>
              <a:t>TCP/IP model</a:t>
            </a:r>
          </a:p>
        </p:txBody>
      </p:sp>
    </p:spTree>
    <p:extLst>
      <p:ext uri="{BB962C8B-B14F-4D97-AF65-F5344CB8AC3E}">
        <p14:creationId xmlns:p14="http://schemas.microsoft.com/office/powerpoint/2010/main" val="4220612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3803</TotalTime>
  <Words>12347</Words>
  <Application>Microsoft Office PowerPoint</Application>
  <PresentationFormat>Widescreen</PresentationFormat>
  <Paragraphs>791</Paragraphs>
  <Slides>105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AR BERKLEY</vt:lpstr>
      <vt:lpstr>Arial</vt:lpstr>
      <vt:lpstr>Calibri</vt:lpstr>
      <vt:lpstr>Calibri Light</vt:lpstr>
      <vt:lpstr>Constantia</vt:lpstr>
      <vt:lpstr>Times New Roman</vt:lpstr>
      <vt:lpstr>Wingdings 2</vt:lpstr>
      <vt:lpstr>Office Theme</vt:lpstr>
      <vt:lpstr>Topic for the class: Preamble of the Course, Overview of the Course, Course Objectives, Course Outcomes, Communication model &amp; tasks of communication model  Date &amp; Time :05/09/2022 &amp; 09:00AM to 09:50AM</vt:lpstr>
      <vt:lpstr>A majority of computer applications require communication of data from one device to another. As such, this course deals with data communications, including conversion of data into a signal, propagation of the signal through a medium and conversion of the signal back into data.  Proper communication also requires the two communicating devices to follow a common protocol.  This course covers the concepts of layered network architecture, properties of different transmission media and data communication principles.    Various signal encoding techniques and their merits and demerits are taught, together with basic error and flow control techniques and multiplexing.</vt:lpstr>
      <vt:lpstr>Why study Data Communications ?</vt:lpstr>
      <vt:lpstr>PowerPoint Presentation</vt:lpstr>
      <vt:lpstr>Contd..</vt:lpstr>
      <vt:lpstr>Syllabus</vt:lpstr>
      <vt:lpstr>Course Objectives and Course Outcomes </vt:lpstr>
      <vt:lpstr>Unit I: Data communication, Data networking and the Internet - </vt:lpstr>
      <vt:lpstr>Communication model </vt:lpstr>
      <vt:lpstr>key elements of the model</vt:lpstr>
      <vt:lpstr>A Communications Model Components </vt:lpstr>
      <vt:lpstr>                 MODEM :  . Modem takes a digital bit stream from an attached device such as a personal computer (PC) &amp; transforms that     bit stream into an analog signal that can be handled by the telephone network.  Data Communications Tasks :  . Key tasks that must be performed in a Data Communications system are,                                  </vt:lpstr>
      <vt:lpstr>         .Transmission system Utilization – It refers to the need to make efficient use of transmission facilities that are                                                                typically shared among a number of communicating devices.  . Interface - To communicate, a device must interface with the transmission system.   .Signal generation - Once an interface is established , signal generation is required for communication.  . Synchronization -  In order to maintain Synchronization, the receiver must be able to determine when a signal                                     begins to arrive and when it ends.  . Exchange management - If data are to be exchanged in both directions over a period of time, the two parties must                                               cooperate.          </vt:lpstr>
      <vt:lpstr>             . Error detection and correction – required in circumstances where errors cannot be tolerated Eg : in Data                                                             Processing systems.  . Flow control - required to assure that the source doesn’t overwhelm the destination by sending data faster                               than they can be processed and absorbed.  . Addressing &amp; Routing – When more than two devices share a transmission facility, a source system must indicate                                             the identity of the intended destination.  . Recovery -  are needed in situations in which an information exchange, such as a database transaction                         or file transfer, is interrupted due to a fault somewhere in the system.                             The objective is either to be able to resume activity at the point of interruption or at least to restore                         the state of the systems involved to the condition prior to the beginning of the exchange.                     </vt:lpstr>
      <vt:lpstr>               . Message formatting – has to do with an agreement between two parties as to the form of the data to be exchanged                                           or transmitted, such as the binary code for characters.  . Security -  It is important to provide some measure of security in a data communications system.  . Network management  -  are needed to configure the system , monitor its status, react to failures and overloads &amp;                                               plan intelligently for future growth.                                 </vt:lpstr>
      <vt:lpstr>Fundamental Characteristics</vt:lpstr>
      <vt:lpstr>Fundamental Characteristics</vt:lpstr>
      <vt:lpstr>             Data Communications Model :                                                                                                                                                                                                                             Fig : Simplified Data Communications Model                        </vt:lpstr>
      <vt:lpstr>                . The block diagram can be explained using electronic mail as an example  . Let the input device and transmitter are components of a PC  . The user of the PC wishes to send a message ‘m’ to another user  . The user activates the electronic mail package on the PC &amp; enters the message via the key board  . We can view a sequence of bits(g) in memory   . PC is now connected to some transmission medium such as LAN, DSL, etc  . The i/p data are transferred to the transmitter as a sequence of voltage shifts g(t)  . The transmitter is connected directly to the medium &amp; converts the incoming stream g(t) into a signal s(t)  suitable     for transmission    . The transmitted signal s(t) presented to the medium is subject to a number of impairments before it reaches the      receiver                               </vt:lpstr>
      <vt:lpstr>                 . The received signal r(t) may differ from s(t)   . The receiver will attempt to estimate the original signal s(t) based on r(t) &amp; its     knowledge of the medium, producing a sequence of bits g!(t)   . The destination system will determine if an error has occurred   . This data will be given to the user via an o/p device such as printer/screen  . The message m! will usually be an exact copy of the original message (m)                                            </vt:lpstr>
      <vt:lpstr>PowerPoint Presentation</vt:lpstr>
      <vt:lpstr>Simplex</vt:lpstr>
      <vt:lpstr>Half-Duplex</vt:lpstr>
      <vt:lpstr>Full-Duplex</vt:lpstr>
      <vt:lpstr>Network Attributes</vt:lpstr>
      <vt:lpstr>Line Configuration / Types of connections</vt:lpstr>
      <vt:lpstr>Line Configuration / Types of connections</vt:lpstr>
      <vt:lpstr>Topologies</vt:lpstr>
      <vt:lpstr>PowerPoint Presentation</vt:lpstr>
      <vt:lpstr>Mesh Topology</vt:lpstr>
      <vt:lpstr>Mesh Topology</vt:lpstr>
      <vt:lpstr>Star Topology</vt:lpstr>
      <vt:lpstr>Star Topology</vt:lpstr>
      <vt:lpstr>Bus Topology</vt:lpstr>
      <vt:lpstr>Bus Topology</vt:lpstr>
      <vt:lpstr>Ring Topology</vt:lpstr>
      <vt:lpstr>Ring Topology</vt:lpstr>
      <vt:lpstr>Tree Topology</vt:lpstr>
      <vt:lpstr>Tree Topology</vt:lpstr>
      <vt:lpstr>Hybrid Topology</vt:lpstr>
      <vt:lpstr>Hybrid Topology</vt:lpstr>
      <vt:lpstr>Hybrid Topology</vt:lpstr>
      <vt:lpstr>Network Criteria</vt:lpstr>
      <vt:lpstr>Categories of Networks</vt:lpstr>
      <vt:lpstr>Local Area Network (LAN)</vt:lpstr>
      <vt:lpstr>Local Area Network</vt:lpstr>
      <vt:lpstr>Local Area Network</vt:lpstr>
      <vt:lpstr>Metropolitan Area Network (MAN)</vt:lpstr>
      <vt:lpstr>Metropolitan Area Network</vt:lpstr>
      <vt:lpstr>Wide Area Network (WAN)</vt:lpstr>
      <vt:lpstr>Circuit Switching</vt:lpstr>
      <vt:lpstr>Packet Switching</vt:lpstr>
      <vt:lpstr>Wide Area Network (WAN)</vt:lpstr>
      <vt:lpstr>Comparison</vt:lpstr>
      <vt:lpstr>Network Devices</vt:lpstr>
      <vt:lpstr>Network Devices</vt:lpstr>
      <vt:lpstr>Network Devices</vt:lpstr>
      <vt:lpstr>Network Devices</vt:lpstr>
      <vt:lpstr>Network Devices</vt:lpstr>
      <vt:lpstr>Network Devices</vt:lpstr>
      <vt:lpstr>Internet</vt:lpstr>
      <vt:lpstr>Key elements of internet</vt:lpstr>
      <vt:lpstr>Internet operation</vt:lpstr>
      <vt:lpstr>Internet Architecture  </vt:lpstr>
      <vt:lpstr>Internet</vt:lpstr>
      <vt:lpstr>Internet</vt:lpstr>
      <vt:lpstr>Internet</vt:lpstr>
      <vt:lpstr>Internet</vt:lpstr>
      <vt:lpstr>Internet</vt:lpstr>
      <vt:lpstr>Protocols </vt:lpstr>
      <vt:lpstr>Key elements of Protocols </vt:lpstr>
      <vt:lpstr>Network Models – Layered Tasks</vt:lpstr>
      <vt:lpstr> OSI MODEL</vt:lpstr>
      <vt:lpstr>Seven layers of OSI model</vt:lpstr>
      <vt:lpstr>Interaction between layers in the OSI model </vt:lpstr>
      <vt:lpstr>An exchange using the OSI model</vt:lpstr>
      <vt:lpstr>Physical Layer</vt:lpstr>
      <vt:lpstr>Functions of Physical Layer</vt:lpstr>
      <vt:lpstr>Data Link Layer</vt:lpstr>
      <vt:lpstr>Functions of Data Link Layer</vt:lpstr>
      <vt:lpstr>Network Layer</vt:lpstr>
      <vt:lpstr>Functions of Network Layer</vt:lpstr>
      <vt:lpstr>Transport Layer</vt:lpstr>
      <vt:lpstr>Functions of Transport Layer</vt:lpstr>
      <vt:lpstr>The services provided by the transport layer </vt:lpstr>
      <vt:lpstr>Session Layer</vt:lpstr>
      <vt:lpstr>Functions of Session Layer</vt:lpstr>
      <vt:lpstr>Presentation Layer</vt:lpstr>
      <vt:lpstr>Functions of Presentation Layer</vt:lpstr>
      <vt:lpstr>Application Layer</vt:lpstr>
      <vt:lpstr>Functions of Application Layer</vt:lpstr>
      <vt:lpstr>OSI model</vt:lpstr>
      <vt:lpstr>Summary of OSI model</vt:lpstr>
      <vt:lpstr> OSI model</vt:lpstr>
      <vt:lpstr> OSI model   - TCP/IP model</vt:lpstr>
      <vt:lpstr>TCP/IP model</vt:lpstr>
      <vt:lpstr>TCP/IP model</vt:lpstr>
      <vt:lpstr>TCP/IP model</vt:lpstr>
      <vt:lpstr>TCP/IP model</vt:lpstr>
      <vt:lpstr>TCP/IP model</vt:lpstr>
      <vt:lpstr>TCP/IP model</vt:lpstr>
      <vt:lpstr>TCP/IP model</vt:lpstr>
      <vt:lpstr>TCP/IP model</vt:lpstr>
      <vt:lpstr>Comparison between TCP/IP and OSI model</vt:lpstr>
      <vt:lpstr>Thank you</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mercy</dc:creator>
  <cp:lastModifiedBy>Tanakala Venkata Suri Apparao</cp:lastModifiedBy>
  <cp:revision>156</cp:revision>
  <dcterms:created xsi:type="dcterms:W3CDTF">2020-08-21T14:50:03Z</dcterms:created>
  <dcterms:modified xsi:type="dcterms:W3CDTF">2022-09-05T03:22:56Z</dcterms:modified>
</cp:coreProperties>
</file>